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56" r:id="rId5"/>
    <p:sldId id="356" r:id="rId6"/>
    <p:sldId id="330" r:id="rId7"/>
    <p:sldId id="479" r:id="rId8"/>
    <p:sldId id="431" r:id="rId9"/>
    <p:sldId id="432" r:id="rId10"/>
    <p:sldId id="433" r:id="rId11"/>
    <p:sldId id="434" r:id="rId12"/>
    <p:sldId id="435" r:id="rId13"/>
    <p:sldId id="436" r:id="rId14"/>
    <p:sldId id="437" r:id="rId15"/>
    <p:sldId id="438" r:id="rId16"/>
    <p:sldId id="439" r:id="rId17"/>
    <p:sldId id="440" r:id="rId18"/>
    <p:sldId id="441" r:id="rId19"/>
    <p:sldId id="442" r:id="rId20"/>
    <p:sldId id="443" r:id="rId21"/>
    <p:sldId id="444" r:id="rId22"/>
    <p:sldId id="445" r:id="rId23"/>
    <p:sldId id="446" r:id="rId24"/>
    <p:sldId id="447" r:id="rId25"/>
    <p:sldId id="448" r:id="rId26"/>
    <p:sldId id="449" r:id="rId27"/>
    <p:sldId id="450" r:id="rId28"/>
    <p:sldId id="451" r:id="rId29"/>
    <p:sldId id="452" r:id="rId30"/>
    <p:sldId id="453" r:id="rId31"/>
    <p:sldId id="339" r:id="rId32"/>
    <p:sldId id="373" r:id="rId33"/>
    <p:sldId id="374" r:id="rId34"/>
    <p:sldId id="454" r:id="rId35"/>
    <p:sldId id="455" r:id="rId36"/>
    <p:sldId id="456" r:id="rId37"/>
    <p:sldId id="457" r:id="rId38"/>
    <p:sldId id="464" r:id="rId39"/>
    <p:sldId id="466" r:id="rId40"/>
    <p:sldId id="467" r:id="rId41"/>
    <p:sldId id="468" r:id="rId42"/>
    <p:sldId id="469" r:id="rId43"/>
    <p:sldId id="471" r:id="rId44"/>
    <p:sldId id="472" r:id="rId45"/>
    <p:sldId id="470" r:id="rId46"/>
    <p:sldId id="473" r:id="rId47"/>
    <p:sldId id="474" r:id="rId48"/>
    <p:sldId id="476" r:id="rId49"/>
    <p:sldId id="477" r:id="rId50"/>
    <p:sldId id="465" r:id="rId51"/>
    <p:sldId id="460" r:id="rId52"/>
    <p:sldId id="459" r:id="rId53"/>
    <p:sldId id="478" r:id="rId54"/>
    <p:sldId id="37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9A4318-308F-4E94-B769-27CD31B32842}">
          <p14:sldIdLst>
            <p14:sldId id="256"/>
            <p14:sldId id="356"/>
            <p14:sldId id="330"/>
            <p14:sldId id="479"/>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339"/>
            <p14:sldId id="373"/>
            <p14:sldId id="374"/>
            <p14:sldId id="454"/>
            <p14:sldId id="455"/>
            <p14:sldId id="456"/>
            <p14:sldId id="457"/>
            <p14:sldId id="464"/>
            <p14:sldId id="466"/>
            <p14:sldId id="467"/>
            <p14:sldId id="468"/>
            <p14:sldId id="469"/>
            <p14:sldId id="471"/>
            <p14:sldId id="472"/>
            <p14:sldId id="470"/>
            <p14:sldId id="473"/>
            <p14:sldId id="474"/>
            <p14:sldId id="476"/>
            <p14:sldId id="477"/>
            <p14:sldId id="465"/>
            <p14:sldId id="460"/>
            <p14:sldId id="459"/>
            <p14:sldId id="478"/>
            <p14:sldId id="3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6699FF"/>
    <a:srgbClr val="9900CC"/>
    <a:srgbClr val="CC00FF"/>
    <a:srgbClr val="2E1B46"/>
    <a:srgbClr val="48287C"/>
    <a:srgbClr val="532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F07A1-8DDD-4F8B-3BFA-9212DD9D5E4F}" v="2" dt="2025-02-17T15:15:01.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5008" autoAdjust="0"/>
  </p:normalViewPr>
  <p:slideViewPr>
    <p:cSldViewPr snapToGrid="0">
      <p:cViewPr varScale="1">
        <p:scale>
          <a:sx n="95" d="100"/>
          <a:sy n="95" d="100"/>
        </p:scale>
        <p:origin x="248" y="4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ak Das" userId="S::sdas@floridapoly.edu::98cebb13-2fc4-4808-95b9-daeb7e6acc01" providerId="AD" clId="Web-{950F07A1-8DDD-4F8B-3BFA-9212DD9D5E4F}"/>
    <pc:docChg chg="sldOrd">
      <pc:chgData name="Somak Das" userId="S::sdas@floridapoly.edu::98cebb13-2fc4-4808-95b9-daeb7e6acc01" providerId="AD" clId="Web-{950F07A1-8DDD-4F8B-3BFA-9212DD9D5E4F}" dt="2025-02-17T15:15:01.335" v="1"/>
      <pc:docMkLst>
        <pc:docMk/>
      </pc:docMkLst>
      <pc:sldChg chg="ord">
        <pc:chgData name="Somak Das" userId="S::sdas@floridapoly.edu::98cebb13-2fc4-4808-95b9-daeb7e6acc01" providerId="AD" clId="Web-{950F07A1-8DDD-4F8B-3BFA-9212DD9D5E4F}" dt="2025-02-17T15:14:59.601" v="0"/>
        <pc:sldMkLst>
          <pc:docMk/>
          <pc:sldMk cId="3216804583" sldId="440"/>
        </pc:sldMkLst>
      </pc:sldChg>
      <pc:sldChg chg="ord">
        <pc:chgData name="Somak Das" userId="S::sdas@floridapoly.edu::98cebb13-2fc4-4808-95b9-daeb7e6acc01" providerId="AD" clId="Web-{950F07A1-8DDD-4F8B-3BFA-9212DD9D5E4F}" dt="2025-02-17T15:15:01.335" v="1"/>
        <pc:sldMkLst>
          <pc:docMk/>
          <pc:sldMk cId="3613468805" sldId="442"/>
        </pc:sldMkLst>
      </pc:sldChg>
    </pc:docChg>
  </pc:docChgLst>
  <pc:docChgLst>
    <pc:chgData name="Edwar Romero-Ramirez" userId="92bc0edd-ad5d-44a7-8ba7-72607029cc7a" providerId="ADAL" clId="{2340D7A9-66FD-464F-8D8F-97521C72DA3D}"/>
    <pc:docChg chg="undo custSel modSld">
      <pc:chgData name="Edwar Romero-Ramirez" userId="92bc0edd-ad5d-44a7-8ba7-72607029cc7a" providerId="ADAL" clId="{2340D7A9-66FD-464F-8D8F-97521C72DA3D}" dt="2024-08-08T19:26:53.059" v="255" actId="14100"/>
      <pc:docMkLst>
        <pc:docMk/>
      </pc:docMkLst>
      <pc:sldChg chg="modSp mod">
        <pc:chgData name="Edwar Romero-Ramirez" userId="92bc0edd-ad5d-44a7-8ba7-72607029cc7a" providerId="ADAL" clId="{2340D7A9-66FD-464F-8D8F-97521C72DA3D}" dt="2024-08-08T19:25:47.584" v="244" actId="1036"/>
        <pc:sldMkLst>
          <pc:docMk/>
          <pc:sldMk cId="783844113" sldId="256"/>
        </pc:sldMkLst>
        <pc:spChg chg="mod">
          <ac:chgData name="Edwar Romero-Ramirez" userId="92bc0edd-ad5d-44a7-8ba7-72607029cc7a" providerId="ADAL" clId="{2340D7A9-66FD-464F-8D8F-97521C72DA3D}" dt="2024-08-08T19:25:47.584" v="244" actId="1036"/>
          <ac:spMkLst>
            <pc:docMk/>
            <pc:sldMk cId="783844113" sldId="256"/>
            <ac:spMk id="6" creationId="{86649F24-8FCC-CDEB-B4C7-3B4C1F0F6A52}"/>
          </ac:spMkLst>
        </pc:spChg>
      </pc:sldChg>
      <pc:sldChg chg="modSp mod">
        <pc:chgData name="Edwar Romero-Ramirez" userId="92bc0edd-ad5d-44a7-8ba7-72607029cc7a" providerId="ADAL" clId="{2340D7A9-66FD-464F-8D8F-97521C72DA3D}" dt="2024-08-08T19:26:53.059" v="255" actId="14100"/>
        <pc:sldMkLst>
          <pc:docMk/>
          <pc:sldMk cId="615294533" sldId="373"/>
        </pc:sldMkLst>
        <pc:spChg chg="mod">
          <ac:chgData name="Edwar Romero-Ramirez" userId="92bc0edd-ad5d-44a7-8ba7-72607029cc7a" providerId="ADAL" clId="{2340D7A9-66FD-464F-8D8F-97521C72DA3D}" dt="2024-08-08T19:26:53.059" v="255" actId="14100"/>
          <ac:spMkLst>
            <pc:docMk/>
            <pc:sldMk cId="615294533" sldId="373"/>
            <ac:spMk id="6" creationId="{86649F24-8FCC-CDEB-B4C7-3B4C1F0F6A52}"/>
          </ac:spMkLst>
        </pc:spChg>
      </pc:sldChg>
      <pc:sldChg chg="modSp mod">
        <pc:chgData name="Edwar Romero-Ramirez" userId="92bc0edd-ad5d-44a7-8ba7-72607029cc7a" providerId="ADAL" clId="{2340D7A9-66FD-464F-8D8F-97521C72DA3D}" dt="2024-08-08T19:11:48.961" v="200" actId="5793"/>
        <pc:sldMkLst>
          <pc:docMk/>
          <pc:sldMk cId="437164137" sldId="479"/>
        </pc:sldMkLst>
        <pc:spChg chg="mod">
          <ac:chgData name="Edwar Romero-Ramirez" userId="92bc0edd-ad5d-44a7-8ba7-72607029cc7a" providerId="ADAL" clId="{2340D7A9-66FD-464F-8D8F-97521C72DA3D}" dt="2024-08-08T19:08:52.767" v="17" actId="20577"/>
          <ac:spMkLst>
            <pc:docMk/>
            <pc:sldMk cId="437164137" sldId="479"/>
            <ac:spMk id="2" creationId="{5F6AA89F-F36A-5861-1592-AE038CE9263F}"/>
          </ac:spMkLst>
        </pc:spChg>
        <pc:spChg chg="mod">
          <ac:chgData name="Edwar Romero-Ramirez" userId="92bc0edd-ad5d-44a7-8ba7-72607029cc7a" providerId="ADAL" clId="{2340D7A9-66FD-464F-8D8F-97521C72DA3D}" dt="2024-08-08T19:11:48.961" v="200" actId="5793"/>
          <ac:spMkLst>
            <pc:docMk/>
            <pc:sldMk cId="437164137" sldId="479"/>
            <ac:spMk id="3" creationId="{372DA559-91B8-6357-EF6E-6AC71B61425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EFA44-FC82-4FD3-8E70-6975CC294005}"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2D350-243F-4AD4-99B8-F2BB4966E3D9}" type="slidenum">
              <a:rPr lang="en-US" smtClean="0"/>
              <a:t>‹#›</a:t>
            </a:fld>
            <a:endParaRPr lang="en-US"/>
          </a:p>
        </p:txBody>
      </p:sp>
    </p:spTree>
    <p:extLst>
      <p:ext uri="{BB962C8B-B14F-4D97-AF65-F5344CB8AC3E}">
        <p14:creationId xmlns:p14="http://schemas.microsoft.com/office/powerpoint/2010/main" val="272226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1</a:t>
            </a:fld>
            <a:endParaRPr lang="en-US"/>
          </a:p>
        </p:txBody>
      </p:sp>
    </p:spTree>
    <p:extLst>
      <p:ext uri="{BB962C8B-B14F-4D97-AF65-F5344CB8AC3E}">
        <p14:creationId xmlns:p14="http://schemas.microsoft.com/office/powerpoint/2010/main" val="301878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28</a:t>
            </a:fld>
            <a:endParaRPr lang="en-US"/>
          </a:p>
        </p:txBody>
      </p:sp>
    </p:spTree>
    <p:extLst>
      <p:ext uri="{BB962C8B-B14F-4D97-AF65-F5344CB8AC3E}">
        <p14:creationId xmlns:p14="http://schemas.microsoft.com/office/powerpoint/2010/main" val="23326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29</a:t>
            </a:fld>
            <a:endParaRPr lang="en-US"/>
          </a:p>
        </p:txBody>
      </p:sp>
    </p:spTree>
    <p:extLst>
      <p:ext uri="{BB962C8B-B14F-4D97-AF65-F5344CB8AC3E}">
        <p14:creationId xmlns:p14="http://schemas.microsoft.com/office/powerpoint/2010/main" val="17709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46</a:t>
            </a:fld>
            <a:endParaRPr lang="en-US"/>
          </a:p>
        </p:txBody>
      </p:sp>
    </p:spTree>
    <p:extLst>
      <p:ext uri="{BB962C8B-B14F-4D97-AF65-F5344CB8AC3E}">
        <p14:creationId xmlns:p14="http://schemas.microsoft.com/office/powerpoint/2010/main" val="142271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51</a:t>
            </a:fld>
            <a:endParaRPr lang="en-US"/>
          </a:p>
        </p:txBody>
      </p:sp>
    </p:spTree>
    <p:extLst>
      <p:ext uri="{BB962C8B-B14F-4D97-AF65-F5344CB8AC3E}">
        <p14:creationId xmlns:p14="http://schemas.microsoft.com/office/powerpoint/2010/main" val="222556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3</a:t>
            </a:fld>
            <a:endParaRPr lang="en-US"/>
          </a:p>
        </p:txBody>
      </p:sp>
    </p:spTree>
    <p:extLst>
      <p:ext uri="{BB962C8B-B14F-4D97-AF65-F5344CB8AC3E}">
        <p14:creationId xmlns:p14="http://schemas.microsoft.com/office/powerpoint/2010/main" val="40754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5</a:t>
            </a:fld>
            <a:endParaRPr lang="en-US"/>
          </a:p>
        </p:txBody>
      </p:sp>
    </p:spTree>
    <p:extLst>
      <p:ext uri="{BB962C8B-B14F-4D97-AF65-F5344CB8AC3E}">
        <p14:creationId xmlns:p14="http://schemas.microsoft.com/office/powerpoint/2010/main" val="198372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6</a:t>
            </a:fld>
            <a:endParaRPr lang="en-US"/>
          </a:p>
        </p:txBody>
      </p:sp>
    </p:spTree>
    <p:extLst>
      <p:ext uri="{BB962C8B-B14F-4D97-AF65-F5344CB8AC3E}">
        <p14:creationId xmlns:p14="http://schemas.microsoft.com/office/powerpoint/2010/main" val="197439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17</a:t>
            </a:fld>
            <a:endParaRPr lang="en-US"/>
          </a:p>
        </p:txBody>
      </p:sp>
    </p:spTree>
    <p:extLst>
      <p:ext uri="{BB962C8B-B14F-4D97-AF65-F5344CB8AC3E}">
        <p14:creationId xmlns:p14="http://schemas.microsoft.com/office/powerpoint/2010/main" val="199423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18</a:t>
            </a:fld>
            <a:endParaRPr lang="en-US"/>
          </a:p>
        </p:txBody>
      </p:sp>
    </p:spTree>
    <p:extLst>
      <p:ext uri="{BB962C8B-B14F-4D97-AF65-F5344CB8AC3E}">
        <p14:creationId xmlns:p14="http://schemas.microsoft.com/office/powerpoint/2010/main" val="323944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19</a:t>
            </a:fld>
            <a:endParaRPr lang="en-US"/>
          </a:p>
        </p:txBody>
      </p:sp>
    </p:spTree>
    <p:extLst>
      <p:ext uri="{BB962C8B-B14F-4D97-AF65-F5344CB8AC3E}">
        <p14:creationId xmlns:p14="http://schemas.microsoft.com/office/powerpoint/2010/main" val="42656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Newton’s method is an approximation method to find when the curve crosses the horizontal axis (y-axis = zero) by using an initial guess and subtracting f(x)/slope</a:t>
            </a:r>
          </a:p>
          <a:p>
            <a:endParaRPr lang="en-US" dirty="0"/>
          </a:p>
          <a:p>
            <a:r>
              <a:rPr lang="en-US" dirty="0"/>
              <a:t>The slope is rise/run=delta y/ delta x = </a:t>
            </a:r>
            <a:r>
              <a:rPr lang="en-US" dirty="0" err="1"/>
              <a:t>dy</a:t>
            </a:r>
            <a:r>
              <a:rPr lang="en-US" dirty="0"/>
              <a:t>/dx = f’(x), so delta x = delta y/slope = delta y/f’(x)</a:t>
            </a:r>
          </a:p>
          <a:p>
            <a:endParaRPr lang="en-US" dirty="0"/>
          </a:p>
          <a:p>
            <a:r>
              <a:rPr lang="en-US" dirty="0"/>
              <a:t>The final point is x-(delta x) = x – delta y/f’(x) = x – rise/slope</a:t>
            </a:r>
          </a:p>
          <a:p>
            <a:endParaRPr lang="en-US" dirty="0"/>
          </a:p>
          <a:p>
            <a:r>
              <a:rPr lang="en-US" dirty="0"/>
              <a:t>After a few runs, the solution can be found</a:t>
            </a:r>
          </a:p>
        </p:txBody>
      </p:sp>
      <p:sp>
        <p:nvSpPr>
          <p:cNvPr id="4" name="Slide Number Placeholder 3"/>
          <p:cNvSpPr>
            <a:spLocks noGrp="1"/>
          </p:cNvSpPr>
          <p:nvPr>
            <p:ph type="sldNum" sz="quarter" idx="5"/>
          </p:nvPr>
        </p:nvSpPr>
        <p:spPr/>
        <p:txBody>
          <a:bodyPr/>
          <a:lstStyle/>
          <a:p>
            <a:fld id="{41D2D350-243F-4AD4-99B8-F2BB4966E3D9}" type="slidenum">
              <a:rPr lang="en-US" smtClean="0"/>
              <a:t>23</a:t>
            </a:fld>
            <a:endParaRPr lang="en-US"/>
          </a:p>
        </p:txBody>
      </p:sp>
    </p:spTree>
    <p:extLst>
      <p:ext uri="{BB962C8B-B14F-4D97-AF65-F5344CB8AC3E}">
        <p14:creationId xmlns:p14="http://schemas.microsoft.com/office/powerpoint/2010/main" val="3839123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25</a:t>
            </a:fld>
            <a:endParaRPr lang="en-US"/>
          </a:p>
        </p:txBody>
      </p:sp>
    </p:spTree>
    <p:extLst>
      <p:ext uri="{BB962C8B-B14F-4D97-AF65-F5344CB8AC3E}">
        <p14:creationId xmlns:p14="http://schemas.microsoft.com/office/powerpoint/2010/main" val="175964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FB7-7536-BF12-4637-A8EA58791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9BBF39-EE22-7124-B442-B832FD7FD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25FC4-9671-E472-7700-236D24B6D9A2}"/>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0DC79A7E-0740-6BE5-DA36-5071724B7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45C71-5DB8-7886-2EAF-899EA9C3B83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81582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2919-9408-162D-FB7D-B69FDCB97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C6E3D3-40A4-C262-1E28-BF24624E5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6D948-D5B7-2F69-CC1E-DDA8DA7977B1}"/>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8CF1FB21-12C7-D6EB-35A2-83AA23F25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C1B04-26BF-7E1E-FCCA-017110CF7F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96072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98119-B148-F62C-2F9C-63B12019E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C57A1-25FD-267B-3238-757DE1AEF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6CDA3-726F-A33B-9F2A-F1B0ADD0FEFC}"/>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1AE62D2A-10AE-A406-35E9-FA6FF913B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DA98F-F2DD-ECDB-52C8-504CAB285F5E}"/>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74217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F955-52FF-FAE4-362C-A8A9CC4FE65F}"/>
              </a:ext>
            </a:extLst>
          </p:cNvPr>
          <p:cNvSpPr>
            <a:spLocks noGrp="1"/>
          </p:cNvSpPr>
          <p:nvPr>
            <p:ph type="title"/>
          </p:nvPr>
        </p:nvSpPr>
        <p:spPr/>
        <p:txBody>
          <a:bodyPr/>
          <a:lstStyle>
            <a:lvl1pPr>
              <a:defRPr>
                <a:solidFill>
                  <a:srgbClr val="48287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2F6E18C-1611-97F4-DEA3-B4E26E071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6C4FD-6F62-D9A4-8559-1E1F9A393862}"/>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261D4377-8B0E-42F2-738E-076169751830}"/>
              </a:ext>
            </a:extLst>
          </p:cNvPr>
          <p:cNvSpPr>
            <a:spLocks noGrp="1"/>
          </p:cNvSpPr>
          <p:nvPr>
            <p:ph type="ftr" sz="quarter" idx="11"/>
          </p:nvPr>
        </p:nvSpPr>
        <p:spPr>
          <a:xfrm>
            <a:off x="3158649" y="6441129"/>
            <a:ext cx="4114800" cy="365125"/>
          </a:xfrm>
        </p:spPr>
        <p:txBody>
          <a:bodyPr/>
          <a:lstStyle/>
          <a:p>
            <a:endParaRPr lang="en-US"/>
          </a:p>
        </p:txBody>
      </p:sp>
      <p:sp>
        <p:nvSpPr>
          <p:cNvPr id="6" name="Slide Number Placeholder 5">
            <a:extLst>
              <a:ext uri="{FF2B5EF4-FFF2-40B4-BE49-F238E27FC236}">
                <a16:creationId xmlns:a16="http://schemas.microsoft.com/office/drawing/2014/main" id="{36F35B07-8008-E5D1-AD36-C1C18B42157E}"/>
              </a:ext>
            </a:extLst>
          </p:cNvPr>
          <p:cNvSpPr>
            <a:spLocks noGrp="1"/>
          </p:cNvSpPr>
          <p:nvPr>
            <p:ph type="sldNum" sz="quarter" idx="12"/>
          </p:nvPr>
        </p:nvSpPr>
        <p:spPr>
          <a:xfrm>
            <a:off x="7360565" y="6441721"/>
            <a:ext cx="2456077" cy="365125"/>
          </a:xfrm>
        </p:spPr>
        <p:txBody>
          <a:bodyPr/>
          <a:lstStyle/>
          <a:p>
            <a:fld id="{80C4099B-9400-4C61-A042-52C3EC2FD70A}" type="slidenum">
              <a:rPr lang="en-US" smtClean="0"/>
              <a:t>‹#›</a:t>
            </a:fld>
            <a:endParaRPr lang="en-US"/>
          </a:p>
        </p:txBody>
      </p:sp>
      <p:pic>
        <p:nvPicPr>
          <p:cNvPr id="11" name="Picture 10" descr="A close-up of a logo&#10;&#10;Description automatically generated">
            <a:extLst>
              <a:ext uri="{FF2B5EF4-FFF2-40B4-BE49-F238E27FC236}">
                <a16:creationId xmlns:a16="http://schemas.microsoft.com/office/drawing/2014/main" id="{1A9E0DC6-21EB-C0B1-1F05-7DCDBE310F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94" t="15816" r="7415" b="20199"/>
          <a:stretch/>
        </p:blipFill>
        <p:spPr>
          <a:xfrm>
            <a:off x="9903759" y="6288808"/>
            <a:ext cx="2167566" cy="569192"/>
          </a:xfrm>
          <a:prstGeom prst="rect">
            <a:avLst/>
          </a:prstGeom>
        </p:spPr>
      </p:pic>
      <p:cxnSp>
        <p:nvCxnSpPr>
          <p:cNvPr id="8" name="Straight Connector 7">
            <a:extLst>
              <a:ext uri="{FF2B5EF4-FFF2-40B4-BE49-F238E27FC236}">
                <a16:creationId xmlns:a16="http://schemas.microsoft.com/office/drawing/2014/main" id="{6782A340-504E-6FDF-9963-50F7C61F6EAF}"/>
              </a:ext>
            </a:extLst>
          </p:cNvPr>
          <p:cNvCxnSpPr/>
          <p:nvPr userDrawn="1"/>
        </p:nvCxnSpPr>
        <p:spPr>
          <a:xfrm flipV="1">
            <a:off x="0" y="898598"/>
            <a:ext cx="12192000" cy="87361"/>
          </a:xfrm>
          <a:prstGeom prst="line">
            <a:avLst/>
          </a:prstGeom>
          <a:ln w="38100">
            <a:solidFill>
              <a:srgbClr val="2E1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84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1E18-3A24-A6D3-4BAE-8ECEADFED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E0EC1-686D-6A31-0CA3-FE2A2EEE3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046E3-615A-C97D-3C22-9DC8F8B8EAEB}"/>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C51BBC48-0CF6-7485-7130-7689104E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BAAC9-6E8E-91EB-59A0-143A0C42B5A0}"/>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260523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7CC8-B849-CBA6-4D3D-BC9791C1D8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ED290-053F-C3BA-19FC-E501A8650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621F4F-0D23-F25C-F445-0A563B48A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3F285-AF8F-AD8E-2504-5F5DB8D7473E}"/>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6" name="Footer Placeholder 5">
            <a:extLst>
              <a:ext uri="{FF2B5EF4-FFF2-40B4-BE49-F238E27FC236}">
                <a16:creationId xmlns:a16="http://schemas.microsoft.com/office/drawing/2014/main" id="{CAEFA2BB-4CA9-C6B7-81E0-6378EB46F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49711-7E11-6211-A8F5-E6DFF59ED11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52108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F910-7649-8423-B4C3-2355676B5C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E24A4-329E-A028-DF06-765897925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413DB-666D-B81A-9797-C71849F5C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BECB-F2CB-9EBB-A572-63D7891BF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8F9BC-9FF9-49AA-6603-86D4AC9917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EB13BC-3456-28FB-E64F-A2DC5690F521}"/>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8" name="Footer Placeholder 7">
            <a:extLst>
              <a:ext uri="{FF2B5EF4-FFF2-40B4-BE49-F238E27FC236}">
                <a16:creationId xmlns:a16="http://schemas.microsoft.com/office/drawing/2014/main" id="{E068B58F-AD1F-6F22-E0AC-BC12FE211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5FE92-AC01-3FD6-5984-1CCCD2021886}"/>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40747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9463-487F-2509-F7DA-0DE6686935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14BAB-5647-EC2E-FBAB-3AED7903887B}"/>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4" name="Footer Placeholder 3">
            <a:extLst>
              <a:ext uri="{FF2B5EF4-FFF2-40B4-BE49-F238E27FC236}">
                <a16:creationId xmlns:a16="http://schemas.microsoft.com/office/drawing/2014/main" id="{15CBAF56-71A6-64A4-087F-9988AC82A5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F8ED76-0D68-F61C-D6E0-245DF77D10D2}"/>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89400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7E715-1F29-A7E9-2FBB-91508018882E}"/>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3" name="Footer Placeholder 2">
            <a:extLst>
              <a:ext uri="{FF2B5EF4-FFF2-40B4-BE49-F238E27FC236}">
                <a16:creationId xmlns:a16="http://schemas.microsoft.com/office/drawing/2014/main" id="{B6D91AAA-6CB5-5BFD-AD96-4B11B8616D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06CEE-9491-D4EB-96D1-C1006FD33ACC}"/>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66966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2A07-AE3C-08D4-BFB9-98E0657C5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8CFB2D-979D-6235-2532-3012E01AF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AB6F5-28A1-EA02-FA8D-54465ABC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5CF1C-EB26-DB22-35C3-AB5193A7BD21}"/>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6" name="Footer Placeholder 5">
            <a:extLst>
              <a:ext uri="{FF2B5EF4-FFF2-40B4-BE49-F238E27FC236}">
                <a16:creationId xmlns:a16="http://schemas.microsoft.com/office/drawing/2014/main" id="{A50F8AE1-D56A-A6CE-62FD-9DDB13639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F09FD-F97B-4270-5BBE-CA2E7D46BC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31620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45D0-9538-F56C-2992-9FB979645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3249CD-1FA4-8698-B37B-9A5F5908D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E87E4C-1F84-5B80-0DD7-E6884E86C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3B03D-EA21-A54C-C90E-19AB7F77F69C}"/>
              </a:ext>
            </a:extLst>
          </p:cNvPr>
          <p:cNvSpPr>
            <a:spLocks noGrp="1"/>
          </p:cNvSpPr>
          <p:nvPr>
            <p:ph type="dt" sz="half" idx="10"/>
          </p:nvPr>
        </p:nvSpPr>
        <p:spPr/>
        <p:txBody>
          <a:bodyPr/>
          <a:lstStyle/>
          <a:p>
            <a:fld id="{2CDBE606-D488-4694-9CFE-BB71045E3BF9}" type="datetimeFigureOut">
              <a:rPr lang="en-US" smtClean="0"/>
              <a:t>2/17/2025</a:t>
            </a:fld>
            <a:endParaRPr lang="en-US"/>
          </a:p>
        </p:txBody>
      </p:sp>
      <p:sp>
        <p:nvSpPr>
          <p:cNvPr id="6" name="Footer Placeholder 5">
            <a:extLst>
              <a:ext uri="{FF2B5EF4-FFF2-40B4-BE49-F238E27FC236}">
                <a16:creationId xmlns:a16="http://schemas.microsoft.com/office/drawing/2014/main" id="{C4085FFA-AF6A-B51C-F047-7133663AD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D6704-EB99-241C-9BCA-60E6B8DF6A98}"/>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53023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21CA29-173F-692A-76D1-1E4164A8DA65}"/>
              </a:ext>
            </a:extLst>
          </p:cNvPr>
          <p:cNvSpPr>
            <a:spLocks noGrp="1"/>
          </p:cNvSpPr>
          <p:nvPr>
            <p:ph type="title"/>
          </p:nvPr>
        </p:nvSpPr>
        <p:spPr>
          <a:xfrm>
            <a:off x="272503" y="136525"/>
            <a:ext cx="11741865" cy="9413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4C159-F847-86AC-71F1-B151F2E27A3A}"/>
              </a:ext>
            </a:extLst>
          </p:cNvPr>
          <p:cNvSpPr>
            <a:spLocks noGrp="1"/>
          </p:cNvSpPr>
          <p:nvPr>
            <p:ph type="body" idx="1"/>
          </p:nvPr>
        </p:nvSpPr>
        <p:spPr>
          <a:xfrm>
            <a:off x="272503" y="1180848"/>
            <a:ext cx="11741865" cy="51472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DEE09-26AC-0038-EE93-E62469DB5A3A}"/>
              </a:ext>
            </a:extLst>
          </p:cNvPr>
          <p:cNvSpPr>
            <a:spLocks noGrp="1"/>
          </p:cNvSpPr>
          <p:nvPr>
            <p:ph type="dt" sz="half" idx="2"/>
          </p:nvPr>
        </p:nvSpPr>
        <p:spPr>
          <a:xfrm>
            <a:off x="272503" y="64269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BE606-D488-4694-9CFE-BB71045E3BF9}" type="datetimeFigureOut">
              <a:rPr lang="en-US" smtClean="0"/>
              <a:t>2/17/2025</a:t>
            </a:fld>
            <a:endParaRPr lang="en-US"/>
          </a:p>
        </p:txBody>
      </p:sp>
      <p:sp>
        <p:nvSpPr>
          <p:cNvPr id="5" name="Footer Placeholder 4">
            <a:extLst>
              <a:ext uri="{FF2B5EF4-FFF2-40B4-BE49-F238E27FC236}">
                <a16:creationId xmlns:a16="http://schemas.microsoft.com/office/drawing/2014/main" id="{7C4107BB-9C64-FB62-D540-C8C15EA1FE2F}"/>
              </a:ext>
            </a:extLst>
          </p:cNvPr>
          <p:cNvSpPr>
            <a:spLocks noGrp="1"/>
          </p:cNvSpPr>
          <p:nvPr>
            <p:ph type="ftr" sz="quarter" idx="3"/>
          </p:nvPr>
        </p:nvSpPr>
        <p:spPr>
          <a:xfrm>
            <a:off x="4368884" y="64511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26F82F-67E0-4219-83DD-37D70FB753B1}"/>
              </a:ext>
            </a:extLst>
          </p:cNvPr>
          <p:cNvSpPr>
            <a:spLocks noGrp="1"/>
          </p:cNvSpPr>
          <p:nvPr>
            <p:ph type="sldNum" sz="quarter" idx="4"/>
          </p:nvPr>
        </p:nvSpPr>
        <p:spPr>
          <a:xfrm>
            <a:off x="9271168" y="644112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4099B-9400-4C61-A042-52C3EC2FD70A}" type="slidenum">
              <a:rPr lang="en-US" smtClean="0"/>
              <a:t>‹#›</a:t>
            </a:fld>
            <a:endParaRPr lang="en-US"/>
          </a:p>
        </p:txBody>
      </p:sp>
    </p:spTree>
    <p:extLst>
      <p:ext uri="{BB962C8B-B14F-4D97-AF65-F5344CB8AC3E}">
        <p14:creationId xmlns:p14="http://schemas.microsoft.com/office/powerpoint/2010/main" val="96091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532D8E"/>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rnell.hosted.panopto.com/Panopto/Pages/Viewer.aspx?id=c9926d3f-4be9-4259-9505-aca1001ddf2d" TargetMode="External"/><Relationship Id="rId2" Type="http://schemas.openxmlformats.org/officeDocument/2006/relationships/hyperlink" Target="https://cornell.hosted.panopto.com/Panopto/Pages/Viewer.aspx?id=48bb2d63-73c1-4c97-b073-aca1001e422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140419" y="-6720"/>
            <a:ext cx="8156934"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dirty="0"/>
              <a:t>IDS 1721 </a:t>
            </a:r>
          </a:p>
          <a:p>
            <a:pPr algn="l">
              <a:defRPr/>
            </a:pPr>
            <a:r>
              <a:rPr lang="en-US" sz="7200" b="1" dirty="0"/>
              <a:t>Computing and Problem Solving for STEM</a:t>
            </a:r>
            <a:br>
              <a:rPr lang="en-US" sz="7200" b="1" dirty="0"/>
            </a:br>
            <a:r>
              <a:rPr lang="en-US" sz="6500" b="1" dirty="0">
                <a:solidFill>
                  <a:srgbClr val="7030A0"/>
                </a:solidFill>
              </a:rPr>
              <a:t>Chapter 05</a:t>
            </a:r>
          </a:p>
          <a:p>
            <a:pPr algn="l">
              <a:defRPr/>
            </a:pPr>
            <a:r>
              <a:rPr lang="en-US" sz="6500" b="1" dirty="0">
                <a:solidFill>
                  <a:srgbClr val="7030A0"/>
                </a:solidFill>
              </a:rPr>
              <a:t>Abstraction</a:t>
            </a:r>
          </a:p>
          <a:p>
            <a:pPr algn="l">
              <a:defRPr/>
            </a:pPr>
            <a:r>
              <a:rPr lang="en-US" dirty="0"/>
              <a:t>Lesson 01</a:t>
            </a:r>
            <a:endParaRPr lang="en-US" b="1" dirty="0"/>
          </a:p>
        </p:txBody>
      </p:sp>
    </p:spTree>
    <p:extLst>
      <p:ext uri="{BB962C8B-B14F-4D97-AF65-F5344CB8AC3E}">
        <p14:creationId xmlns:p14="http://schemas.microsoft.com/office/powerpoint/2010/main" val="783844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0943-3683-D0D8-DC2B-580EA7411EF3}"/>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40DD927E-344C-2DF8-C2A7-FAC9A162815A}"/>
              </a:ext>
            </a:extLst>
          </p:cNvPr>
          <p:cNvSpPr>
            <a:spLocks noGrp="1"/>
          </p:cNvSpPr>
          <p:nvPr>
            <p:ph idx="1"/>
          </p:nvPr>
        </p:nvSpPr>
        <p:spPr>
          <a:xfrm>
            <a:off x="272503" y="1180847"/>
            <a:ext cx="11741865" cy="5540627"/>
          </a:xfrm>
        </p:spPr>
        <p:txBody>
          <a:bodyPr>
            <a:normAutofit/>
          </a:bodyPr>
          <a:lstStyle/>
          <a:p>
            <a:r>
              <a:rPr lang="en-US" dirty="0"/>
              <a:t>From the command window we ﬁnd</a:t>
            </a:r>
          </a:p>
          <a:p>
            <a:endParaRPr lang="en-US" dirty="0"/>
          </a:p>
          <a:p>
            <a:endParaRPr lang="en-US" dirty="0"/>
          </a:p>
          <a:p>
            <a:r>
              <a:rPr lang="en-US" dirty="0"/>
              <a:t>The language here is a little confusing because </a:t>
            </a:r>
            <a:r>
              <a:rPr lang="en-US" dirty="0">
                <a:latin typeface="Courier New" panose="02070309020205020404" pitchFamily="49" charset="0"/>
                <a:cs typeface="Courier New" panose="02070309020205020404" pitchFamily="49" charset="0"/>
              </a:rPr>
              <a:t>sqrt</a:t>
            </a:r>
            <a:r>
              <a:rPr lang="en-US" dirty="0"/>
              <a:t> can accept a vector, a feature that we ignore for now. But the message is important. Writing a description on how to use a function is as critical as designing the function itself.</a:t>
            </a:r>
          </a:p>
          <a:p>
            <a:r>
              <a:rPr lang="en-US" dirty="0"/>
              <a:t>Our plan is to write our own version of </a:t>
            </a:r>
            <a:r>
              <a:rPr lang="en-US" dirty="0">
                <a:latin typeface="Courier New" panose="02070309020205020404" pitchFamily="49" charset="0"/>
                <a:cs typeface="Courier New" panose="02070309020205020404" pitchFamily="49" charset="0"/>
              </a:rPr>
              <a:t>sqrt</a:t>
            </a:r>
            <a:r>
              <a:rPr lang="en-US" dirty="0"/>
              <a:t> and call it </a:t>
            </a:r>
            <a:r>
              <a:rPr lang="en-US" dirty="0" err="1">
                <a:latin typeface="Courier New" panose="02070309020205020404" pitchFamily="49" charset="0"/>
                <a:cs typeface="Courier New" panose="02070309020205020404" pitchFamily="49" charset="0"/>
              </a:rPr>
              <a:t>MySqrt</a:t>
            </a:r>
            <a:r>
              <a:rPr lang="en-US" dirty="0"/>
              <a:t>. To the user, it will look the same:</a:t>
            </a:r>
          </a:p>
        </p:txBody>
      </p:sp>
      <p:pic>
        <p:nvPicPr>
          <p:cNvPr id="6" name="Picture 5">
            <a:extLst>
              <a:ext uri="{FF2B5EF4-FFF2-40B4-BE49-F238E27FC236}">
                <a16:creationId xmlns:a16="http://schemas.microsoft.com/office/drawing/2014/main" id="{D12AA586-1335-0BF2-732A-A0211CB33337}"/>
              </a:ext>
            </a:extLst>
          </p:cNvPr>
          <p:cNvPicPr>
            <a:picLocks noChangeAspect="1"/>
          </p:cNvPicPr>
          <p:nvPr/>
        </p:nvPicPr>
        <p:blipFill>
          <a:blip r:embed="rId2"/>
          <a:stretch>
            <a:fillRect/>
          </a:stretch>
        </p:blipFill>
        <p:spPr>
          <a:xfrm>
            <a:off x="576086" y="1725029"/>
            <a:ext cx="8010328" cy="1082907"/>
          </a:xfrm>
          <a:prstGeom prst="rect">
            <a:avLst/>
          </a:prstGeom>
        </p:spPr>
      </p:pic>
      <p:pic>
        <p:nvPicPr>
          <p:cNvPr id="8" name="Picture 7">
            <a:extLst>
              <a:ext uri="{FF2B5EF4-FFF2-40B4-BE49-F238E27FC236}">
                <a16:creationId xmlns:a16="http://schemas.microsoft.com/office/drawing/2014/main" id="{D2DF44CF-A2D7-F060-4798-0C447825ABFB}"/>
              </a:ext>
            </a:extLst>
          </p:cNvPr>
          <p:cNvPicPr>
            <a:picLocks noChangeAspect="1"/>
          </p:cNvPicPr>
          <p:nvPr/>
        </p:nvPicPr>
        <p:blipFill>
          <a:blip r:embed="rId3"/>
          <a:stretch>
            <a:fillRect/>
          </a:stretch>
        </p:blipFill>
        <p:spPr>
          <a:xfrm>
            <a:off x="6911039" y="5535442"/>
            <a:ext cx="5208706" cy="1322558"/>
          </a:xfrm>
          <a:prstGeom prst="rect">
            <a:avLst/>
          </a:prstGeom>
        </p:spPr>
      </p:pic>
    </p:spTree>
    <p:extLst>
      <p:ext uri="{BB962C8B-B14F-4D97-AF65-F5344CB8AC3E}">
        <p14:creationId xmlns:p14="http://schemas.microsoft.com/office/powerpoint/2010/main" val="189627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A24F-790D-2170-D9B3-A754E94D5E2F}"/>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88D20F24-062E-62ED-D289-02BA2A5C0309}"/>
              </a:ext>
            </a:extLst>
          </p:cNvPr>
          <p:cNvSpPr>
            <a:spLocks noGrp="1"/>
          </p:cNvSpPr>
          <p:nvPr>
            <p:ph idx="1"/>
          </p:nvPr>
        </p:nvSpPr>
        <p:spPr/>
        <p:txBody>
          <a:bodyPr/>
          <a:lstStyle/>
          <a:p>
            <a:r>
              <a:rPr lang="en-US" dirty="0"/>
              <a:t>The inner workings of </a:t>
            </a:r>
            <a:r>
              <a:rPr lang="en-US" dirty="0" err="1">
                <a:latin typeface="Courier New" panose="02070309020205020404" pitchFamily="49" charset="0"/>
                <a:cs typeface="Courier New" panose="02070309020205020404" pitchFamily="49" charset="0"/>
              </a:rPr>
              <a:t>MySqrt</a:t>
            </a:r>
            <a:r>
              <a:rPr lang="en-US" dirty="0"/>
              <a:t> become our responsibility and that is where we start. After code is developed that implements the rectangle averaging process outlined above, we “package it up” as a function that can then be used just like </a:t>
            </a:r>
            <a:r>
              <a:rPr lang="en-US" dirty="0">
                <a:latin typeface="Courier New" panose="02070309020205020404" pitchFamily="49" charset="0"/>
                <a:cs typeface="Courier New" panose="02070309020205020404" pitchFamily="49" charset="0"/>
              </a:rPr>
              <a:t>sqrt</a:t>
            </a:r>
            <a:r>
              <a:rPr lang="en-US" dirty="0"/>
              <a:t>.</a:t>
            </a:r>
          </a:p>
          <a:p>
            <a:r>
              <a:rPr lang="en-US" dirty="0"/>
              <a:t>Deﬁne </a:t>
            </a:r>
            <a:r>
              <a:rPr lang="en-US" i="1" dirty="0">
                <a:solidFill>
                  <a:srgbClr val="FF0000"/>
                </a:solidFill>
                <a:latin typeface="Times New Roman" panose="02020603050405020304" pitchFamily="18" charset="0"/>
                <a:cs typeface="Times New Roman" panose="02020603050405020304" pitchFamily="18" charset="0"/>
              </a:rPr>
              <a:t>L</a:t>
            </a:r>
            <a:r>
              <a:rPr lang="en-US" i="1" baseline="-25000" dirty="0">
                <a:solidFill>
                  <a:srgbClr val="FF0000"/>
                </a:solidFill>
                <a:latin typeface="Times New Roman" panose="02020603050405020304" pitchFamily="18" charset="0"/>
                <a:cs typeface="Times New Roman" panose="02020603050405020304" pitchFamily="18" charset="0"/>
              </a:rPr>
              <a:t>i</a:t>
            </a:r>
            <a:r>
              <a:rPr lang="en-US" dirty="0"/>
              <a:t> and </a:t>
            </a:r>
            <a:r>
              <a:rPr lang="en-US" i="1" dirty="0">
                <a:solidFill>
                  <a:srgbClr val="FF0000"/>
                </a:solidFill>
                <a:latin typeface="Times New Roman" panose="02020603050405020304" pitchFamily="18" charset="0"/>
                <a:cs typeface="Times New Roman" panose="02020603050405020304" pitchFamily="18" charset="0"/>
              </a:rPr>
              <a:t>W</a:t>
            </a:r>
            <a:r>
              <a:rPr lang="en-US" i="1" baseline="-25000" dirty="0">
                <a:solidFill>
                  <a:srgbClr val="FF0000"/>
                </a:solidFill>
                <a:latin typeface="Times New Roman" panose="02020603050405020304" pitchFamily="18" charset="0"/>
                <a:cs typeface="Times New Roman" panose="02020603050405020304" pitchFamily="18" charset="0"/>
              </a:rPr>
              <a:t>i</a:t>
            </a:r>
            <a:r>
              <a:rPr lang="en-US" dirty="0"/>
              <a:t> to be the length and width of the rectangle after </a:t>
            </a:r>
            <a:r>
              <a:rPr lang="en-US" i="1" dirty="0" err="1">
                <a:solidFill>
                  <a:srgbClr val="FF0000"/>
                </a:solidFill>
                <a:latin typeface="Times New Roman" panose="02020603050405020304" pitchFamily="18" charset="0"/>
                <a:cs typeface="Times New Roman" panose="02020603050405020304" pitchFamily="18" charset="0"/>
              </a:rPr>
              <a:t>i</a:t>
            </a:r>
            <a:r>
              <a:rPr lang="en-US" dirty="0"/>
              <a:t> </a:t>
            </a:r>
            <a:r>
              <a:rPr lang="en-US" dirty="0" err="1"/>
              <a:t>averagings</a:t>
            </a:r>
            <a:r>
              <a:rPr lang="en-US" dirty="0"/>
              <a:t>. Let us examine the quality of the approximation after ten iterations. The improvement sequence</a:t>
            </a:r>
          </a:p>
        </p:txBody>
      </p:sp>
      <p:pic>
        <p:nvPicPr>
          <p:cNvPr id="5" name="Picture 4">
            <a:extLst>
              <a:ext uri="{FF2B5EF4-FFF2-40B4-BE49-F238E27FC236}">
                <a16:creationId xmlns:a16="http://schemas.microsoft.com/office/drawing/2014/main" id="{4F2073F8-00F6-3027-52E6-F9B26D723621}"/>
              </a:ext>
            </a:extLst>
          </p:cNvPr>
          <p:cNvPicPr>
            <a:picLocks noChangeAspect="1"/>
          </p:cNvPicPr>
          <p:nvPr/>
        </p:nvPicPr>
        <p:blipFill>
          <a:blip r:embed="rId2"/>
          <a:stretch>
            <a:fillRect/>
          </a:stretch>
        </p:blipFill>
        <p:spPr>
          <a:xfrm>
            <a:off x="3077257" y="4591495"/>
            <a:ext cx="5810195" cy="1995422"/>
          </a:xfrm>
          <a:prstGeom prst="rect">
            <a:avLst/>
          </a:prstGeom>
        </p:spPr>
      </p:pic>
    </p:spTree>
    <p:extLst>
      <p:ext uri="{BB962C8B-B14F-4D97-AF65-F5344CB8AC3E}">
        <p14:creationId xmlns:p14="http://schemas.microsoft.com/office/powerpoint/2010/main" val="181051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A24F-790D-2170-D9B3-A754E94D5E2F}"/>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88D20F24-062E-62ED-D289-02BA2A5C0309}"/>
              </a:ext>
            </a:extLst>
          </p:cNvPr>
          <p:cNvSpPr>
            <a:spLocks noGrp="1"/>
          </p:cNvSpPr>
          <p:nvPr>
            <p:ph idx="1"/>
          </p:nvPr>
        </p:nvSpPr>
        <p:spPr>
          <a:xfrm>
            <a:off x="272504" y="1180847"/>
            <a:ext cx="6751384" cy="5540627"/>
          </a:xfrm>
        </p:spPr>
        <p:txBody>
          <a:bodyPr>
            <a:normAutofit/>
          </a:bodyPr>
          <a:lstStyle/>
          <a:p>
            <a:r>
              <a:rPr lang="en-US" dirty="0"/>
              <a:t>It can be coded into a short loop</a:t>
            </a:r>
          </a:p>
          <a:p>
            <a:endParaRPr lang="en-US" dirty="0"/>
          </a:p>
          <a:p>
            <a:endParaRPr lang="en-US" dirty="0"/>
          </a:p>
          <a:p>
            <a:endParaRPr lang="en-US" dirty="0"/>
          </a:p>
          <a:p>
            <a:r>
              <a:rPr lang="en-US" dirty="0"/>
              <a:t>We are assuming that A is initialized</a:t>
            </a:r>
          </a:p>
          <a:p>
            <a:r>
              <a:rPr lang="en-US" dirty="0"/>
              <a:t>What about if A =0?</a:t>
            </a:r>
          </a:p>
          <a:p>
            <a:r>
              <a:rPr lang="en-US" dirty="0"/>
              <a:t>Ten iterations might not be enough, let’s use a new </a:t>
            </a:r>
            <a:r>
              <a:rPr lang="en-US" dirty="0" err="1"/>
              <a:t>variable</a:t>
            </a:r>
            <a:r>
              <a:rPr lang="en-US" dirty="0" err="1">
                <a:latin typeface="Courier New" panose="02070309020205020404" pitchFamily="49" charset="0"/>
                <a:cs typeface="Courier New" panose="02070309020205020404" pitchFamily="49" charset="0"/>
              </a:rPr>
              <a:t>iMax</a:t>
            </a:r>
            <a:r>
              <a:rPr lang="en-US" dirty="0"/>
              <a:t> to adjust the limit</a:t>
            </a:r>
          </a:p>
          <a:p>
            <a:r>
              <a:rPr lang="en-US" dirty="0">
                <a:latin typeface="Courier New" panose="02070309020205020404" pitchFamily="49" charset="0"/>
                <a:cs typeface="Courier New" panose="02070309020205020404" pitchFamily="49" charset="0"/>
              </a:rPr>
              <a:t>s</a:t>
            </a:r>
            <a:r>
              <a:rPr lang="en-US" dirty="0"/>
              <a:t> is the length of the final rectangle </a:t>
            </a:r>
          </a:p>
        </p:txBody>
      </p:sp>
      <p:pic>
        <p:nvPicPr>
          <p:cNvPr id="6" name="Picture 5">
            <a:extLst>
              <a:ext uri="{FF2B5EF4-FFF2-40B4-BE49-F238E27FC236}">
                <a16:creationId xmlns:a16="http://schemas.microsoft.com/office/drawing/2014/main" id="{C21F8D40-C9F0-7491-FA2B-98FA397C4FAB}"/>
              </a:ext>
            </a:extLst>
          </p:cNvPr>
          <p:cNvPicPr>
            <a:picLocks noChangeAspect="1"/>
          </p:cNvPicPr>
          <p:nvPr/>
        </p:nvPicPr>
        <p:blipFill>
          <a:blip r:embed="rId2"/>
          <a:stretch>
            <a:fillRect/>
          </a:stretch>
        </p:blipFill>
        <p:spPr>
          <a:xfrm>
            <a:off x="512746" y="1720290"/>
            <a:ext cx="5074131" cy="1856390"/>
          </a:xfrm>
          <a:prstGeom prst="rect">
            <a:avLst/>
          </a:prstGeom>
        </p:spPr>
      </p:pic>
      <p:pic>
        <p:nvPicPr>
          <p:cNvPr id="8" name="Picture 7">
            <a:extLst>
              <a:ext uri="{FF2B5EF4-FFF2-40B4-BE49-F238E27FC236}">
                <a16:creationId xmlns:a16="http://schemas.microsoft.com/office/drawing/2014/main" id="{EC22590C-21BD-F563-2C01-8EDB0EAFEBB5}"/>
              </a:ext>
            </a:extLst>
          </p:cNvPr>
          <p:cNvPicPr>
            <a:picLocks noChangeAspect="1"/>
          </p:cNvPicPr>
          <p:nvPr/>
        </p:nvPicPr>
        <p:blipFill>
          <a:blip r:embed="rId3"/>
          <a:stretch>
            <a:fillRect/>
          </a:stretch>
        </p:blipFill>
        <p:spPr>
          <a:xfrm>
            <a:off x="6866653" y="3139711"/>
            <a:ext cx="5325347" cy="3718290"/>
          </a:xfrm>
          <a:prstGeom prst="rect">
            <a:avLst/>
          </a:prstGeom>
        </p:spPr>
      </p:pic>
      <p:sp>
        <p:nvSpPr>
          <p:cNvPr id="9" name="Left Brace 8">
            <a:extLst>
              <a:ext uri="{FF2B5EF4-FFF2-40B4-BE49-F238E27FC236}">
                <a16:creationId xmlns:a16="http://schemas.microsoft.com/office/drawing/2014/main" id="{43B11FCE-D5A2-C5FF-1A51-991F3D518D87}"/>
              </a:ext>
            </a:extLst>
          </p:cNvPr>
          <p:cNvSpPr/>
          <p:nvPr/>
        </p:nvSpPr>
        <p:spPr>
          <a:xfrm>
            <a:off x="6605124" y="3269182"/>
            <a:ext cx="362117" cy="3452293"/>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7159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CCA6-E235-03C5-5348-2847E9BDE0A4}"/>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8A4CEF42-4375-B7EF-E00C-718428D1ABE6}"/>
              </a:ext>
            </a:extLst>
          </p:cNvPr>
          <p:cNvSpPr>
            <a:spLocks noGrp="1"/>
          </p:cNvSpPr>
          <p:nvPr>
            <p:ph idx="1"/>
          </p:nvPr>
        </p:nvSpPr>
        <p:spPr>
          <a:xfrm>
            <a:off x="272504" y="1180848"/>
            <a:ext cx="4851771" cy="5147284"/>
          </a:xfrm>
        </p:spPr>
        <p:txBody>
          <a:bodyPr/>
          <a:lstStyle/>
          <a:p>
            <a:r>
              <a:rPr lang="en-US" dirty="0"/>
              <a:t>Next in the derivation of </a:t>
            </a:r>
            <a:r>
              <a:rPr lang="en-US" dirty="0" err="1">
                <a:latin typeface="Courier New" panose="02070309020205020404" pitchFamily="49" charset="0"/>
                <a:cs typeface="Courier New" panose="02070309020205020404" pitchFamily="49" charset="0"/>
              </a:rPr>
              <a:t>MySqrt</a:t>
            </a:r>
            <a:r>
              <a:rPr lang="en-US" dirty="0"/>
              <a:t> comes the packaging part. It involves prefacing the above implementation with a </a:t>
            </a:r>
            <a:r>
              <a:rPr lang="en-US" dirty="0">
                <a:latin typeface="Courier New" panose="02070309020205020404" pitchFamily="49" charset="0"/>
                <a:cs typeface="Courier New" panose="02070309020205020404" pitchFamily="49" charset="0"/>
              </a:rPr>
              <a:t>function header </a:t>
            </a:r>
            <a:r>
              <a:rPr lang="en-US" dirty="0"/>
              <a:t>and placing everything in an </a:t>
            </a:r>
            <a:r>
              <a:rPr lang="en-US" dirty="0">
                <a:latin typeface="Courier New" panose="02070309020205020404" pitchFamily="49" charset="0"/>
                <a:cs typeface="Courier New" panose="02070309020205020404" pitchFamily="49" charset="0"/>
              </a:rPr>
              <a:t>m-ﬁle</a:t>
            </a:r>
            <a:r>
              <a:rPr lang="en-US" dirty="0"/>
              <a:t>, </a:t>
            </a:r>
            <a:r>
              <a:rPr lang="en-US" dirty="0" err="1">
                <a:latin typeface="Courier New" panose="02070309020205020404" pitchFamily="49" charset="0"/>
                <a:cs typeface="Courier New" panose="02070309020205020404" pitchFamily="49" charset="0"/>
              </a:rPr>
              <a:t>MySqrt.m</a:t>
            </a:r>
            <a:r>
              <a:rPr lang="en-US" dirty="0">
                <a:latin typeface="Courier New" panose="02070309020205020404" pitchFamily="49" charset="0"/>
                <a:cs typeface="Courier New" panose="02070309020205020404" pitchFamily="49" charset="0"/>
              </a:rPr>
              <a:t> </a:t>
            </a:r>
            <a:r>
              <a:rPr lang="en-US" dirty="0"/>
              <a:t>as shown. The various parts that make up a function are indicated</a:t>
            </a:r>
          </a:p>
        </p:txBody>
      </p:sp>
      <p:pic>
        <p:nvPicPr>
          <p:cNvPr id="5" name="Picture 4">
            <a:extLst>
              <a:ext uri="{FF2B5EF4-FFF2-40B4-BE49-F238E27FC236}">
                <a16:creationId xmlns:a16="http://schemas.microsoft.com/office/drawing/2014/main" id="{1BF2EB5A-1861-000F-52DA-C8B9901BD418}"/>
              </a:ext>
            </a:extLst>
          </p:cNvPr>
          <p:cNvPicPr>
            <a:picLocks noChangeAspect="1"/>
          </p:cNvPicPr>
          <p:nvPr/>
        </p:nvPicPr>
        <p:blipFill>
          <a:blip r:embed="rId2"/>
          <a:stretch>
            <a:fillRect/>
          </a:stretch>
        </p:blipFill>
        <p:spPr>
          <a:xfrm>
            <a:off x="5033247" y="1255859"/>
            <a:ext cx="7158754" cy="5602141"/>
          </a:xfrm>
          <a:prstGeom prst="rect">
            <a:avLst/>
          </a:prstGeom>
        </p:spPr>
      </p:pic>
    </p:spTree>
    <p:extLst>
      <p:ext uri="{BB962C8B-B14F-4D97-AF65-F5344CB8AC3E}">
        <p14:creationId xmlns:p14="http://schemas.microsoft.com/office/powerpoint/2010/main" val="287982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CCA6-E235-03C5-5348-2847E9BDE0A4}"/>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8A4CEF42-4375-B7EF-E00C-718428D1ABE6}"/>
              </a:ext>
            </a:extLst>
          </p:cNvPr>
          <p:cNvSpPr>
            <a:spLocks noGrp="1"/>
          </p:cNvSpPr>
          <p:nvPr>
            <p:ph idx="1"/>
          </p:nvPr>
        </p:nvSpPr>
        <p:spPr>
          <a:xfrm>
            <a:off x="272504" y="1180848"/>
            <a:ext cx="4851771" cy="5147284"/>
          </a:xfrm>
        </p:spPr>
        <p:txBody>
          <a:bodyPr/>
          <a:lstStyle/>
          <a:p>
            <a:r>
              <a:rPr lang="en-US" dirty="0"/>
              <a:t>Next in the derivation of </a:t>
            </a:r>
            <a:r>
              <a:rPr lang="en-US" dirty="0" err="1">
                <a:latin typeface="Courier New" panose="02070309020205020404" pitchFamily="49" charset="0"/>
                <a:cs typeface="Courier New" panose="02070309020205020404" pitchFamily="49" charset="0"/>
              </a:rPr>
              <a:t>MySqrt</a:t>
            </a:r>
            <a:r>
              <a:rPr lang="en-US" dirty="0"/>
              <a:t> comes the packaging part. It involves prefacing the above implementation with a </a:t>
            </a:r>
            <a:r>
              <a:rPr lang="en-US" dirty="0">
                <a:latin typeface="Courier New" panose="02070309020205020404" pitchFamily="49" charset="0"/>
                <a:cs typeface="Courier New" panose="02070309020205020404" pitchFamily="49" charset="0"/>
              </a:rPr>
              <a:t>function header </a:t>
            </a:r>
            <a:r>
              <a:rPr lang="en-US" dirty="0"/>
              <a:t>and placing everything in an </a:t>
            </a:r>
            <a:r>
              <a:rPr lang="en-US" dirty="0">
                <a:latin typeface="Courier New" panose="02070309020205020404" pitchFamily="49" charset="0"/>
                <a:cs typeface="Courier New" panose="02070309020205020404" pitchFamily="49" charset="0"/>
              </a:rPr>
              <a:t>m-ﬁle</a:t>
            </a:r>
            <a:r>
              <a:rPr lang="en-US" dirty="0"/>
              <a:t>, </a:t>
            </a:r>
            <a:r>
              <a:rPr lang="en-US" dirty="0" err="1">
                <a:latin typeface="Courier New" panose="02070309020205020404" pitchFamily="49" charset="0"/>
                <a:cs typeface="Courier New" panose="02070309020205020404" pitchFamily="49" charset="0"/>
              </a:rPr>
              <a:t>MySqrt.m</a:t>
            </a:r>
            <a:r>
              <a:rPr lang="en-US" dirty="0">
                <a:latin typeface="Courier New" panose="02070309020205020404" pitchFamily="49" charset="0"/>
                <a:cs typeface="Courier New" panose="02070309020205020404" pitchFamily="49" charset="0"/>
              </a:rPr>
              <a:t> </a:t>
            </a:r>
            <a:r>
              <a:rPr lang="en-US" dirty="0"/>
              <a:t>as shown. The various parts that make up a function are indicated</a:t>
            </a:r>
          </a:p>
        </p:txBody>
      </p:sp>
      <p:pic>
        <p:nvPicPr>
          <p:cNvPr id="8" name="Picture 7">
            <a:extLst>
              <a:ext uri="{FF2B5EF4-FFF2-40B4-BE49-F238E27FC236}">
                <a16:creationId xmlns:a16="http://schemas.microsoft.com/office/drawing/2014/main" id="{75A5EAC3-7857-7C7B-469C-EFF78A6B336B}"/>
              </a:ext>
            </a:extLst>
          </p:cNvPr>
          <p:cNvPicPr>
            <a:picLocks noChangeAspect="1"/>
          </p:cNvPicPr>
          <p:nvPr/>
        </p:nvPicPr>
        <p:blipFill>
          <a:blip r:embed="rId2"/>
          <a:stretch>
            <a:fillRect/>
          </a:stretch>
        </p:blipFill>
        <p:spPr>
          <a:xfrm>
            <a:off x="5590091" y="1180848"/>
            <a:ext cx="6601909" cy="5677152"/>
          </a:xfrm>
          <a:prstGeom prst="rect">
            <a:avLst/>
          </a:prstGeom>
        </p:spPr>
      </p:pic>
    </p:spTree>
    <p:extLst>
      <p:ext uri="{BB962C8B-B14F-4D97-AF65-F5344CB8AC3E}">
        <p14:creationId xmlns:p14="http://schemas.microsoft.com/office/powerpoint/2010/main" val="321680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A732-2865-E7A4-90A5-54A82B3E0BF3}"/>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BE106DFD-E65A-5B09-E3A4-06A0EFAD45DF}"/>
              </a:ext>
            </a:extLst>
          </p:cNvPr>
          <p:cNvSpPr>
            <a:spLocks noGrp="1"/>
          </p:cNvSpPr>
          <p:nvPr>
            <p:ph idx="1"/>
          </p:nvPr>
        </p:nvSpPr>
        <p:spPr>
          <a:xfrm>
            <a:off x="272503" y="1180847"/>
            <a:ext cx="3822067" cy="5438437"/>
          </a:xfrm>
        </p:spPr>
        <p:txBody>
          <a:bodyPr>
            <a:normAutofit fontScale="92500" lnSpcReduction="20000"/>
          </a:bodyPr>
          <a:lstStyle/>
          <a:p>
            <a:r>
              <a:rPr lang="en-US" dirty="0"/>
              <a:t>The function header begins with the keyword </a:t>
            </a:r>
            <a:r>
              <a:rPr lang="en-US" dirty="0">
                <a:latin typeface="Courier New" panose="02070309020205020404" pitchFamily="49" charset="0"/>
                <a:cs typeface="Courier New" panose="02070309020205020404" pitchFamily="49" charset="0"/>
              </a:rPr>
              <a:t>function</a:t>
            </a:r>
            <a:r>
              <a:rPr lang="en-US" dirty="0"/>
              <a:t>.</a:t>
            </a:r>
          </a:p>
          <a:p>
            <a:r>
              <a:rPr lang="en-US" dirty="0"/>
              <a:t>Every function must have a name and the naming conventions are the same as for variables. Admissible characters include letters (upper- or lowercase), digits, and the underscore, and the ﬁrst character must be a letter. </a:t>
            </a:r>
          </a:p>
        </p:txBody>
      </p:sp>
      <p:pic>
        <p:nvPicPr>
          <p:cNvPr id="5" name="Picture 4">
            <a:extLst>
              <a:ext uri="{FF2B5EF4-FFF2-40B4-BE49-F238E27FC236}">
                <a16:creationId xmlns:a16="http://schemas.microsoft.com/office/drawing/2014/main" id="{E0CAEDF6-29C5-FE8C-243E-A0FC2B9624ED}"/>
              </a:ext>
            </a:extLst>
          </p:cNvPr>
          <p:cNvPicPr>
            <a:picLocks noChangeAspect="1"/>
          </p:cNvPicPr>
          <p:nvPr/>
        </p:nvPicPr>
        <p:blipFill rotWithShape="1">
          <a:blip r:embed="rId2"/>
          <a:srcRect l="4624" r="2067"/>
          <a:stretch/>
        </p:blipFill>
        <p:spPr>
          <a:xfrm>
            <a:off x="4175097" y="999276"/>
            <a:ext cx="8016903" cy="5858724"/>
          </a:xfrm>
          <a:prstGeom prst="rect">
            <a:avLst/>
          </a:prstGeom>
        </p:spPr>
      </p:pic>
    </p:spTree>
    <p:extLst>
      <p:ext uri="{BB962C8B-B14F-4D97-AF65-F5344CB8AC3E}">
        <p14:creationId xmlns:p14="http://schemas.microsoft.com/office/powerpoint/2010/main" val="1445185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D116-8D44-A9BD-2E1B-7903D5F9B4B0}"/>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93468126-6BB8-CDEE-63BA-74EB6AD1B36B}"/>
              </a:ext>
            </a:extLst>
          </p:cNvPr>
          <p:cNvSpPr>
            <a:spLocks noGrp="1"/>
          </p:cNvSpPr>
          <p:nvPr>
            <p:ph idx="1"/>
          </p:nvPr>
        </p:nvSpPr>
        <p:spPr>
          <a:xfrm>
            <a:off x="272503" y="1180848"/>
            <a:ext cx="5618499" cy="5147284"/>
          </a:xfrm>
        </p:spPr>
        <p:txBody>
          <a:bodyPr/>
          <a:lstStyle/>
          <a:p>
            <a:r>
              <a:rPr lang="en-US" dirty="0"/>
              <a:t>To understand how functions work, we consider the following script which compares </a:t>
            </a:r>
            <a:r>
              <a:rPr lang="en-US" dirty="0" err="1">
                <a:latin typeface="Courier New" panose="02070309020205020404" pitchFamily="49" charset="0"/>
                <a:cs typeface="Courier New" panose="02070309020205020404" pitchFamily="49" charset="0"/>
              </a:rPr>
              <a:t>MySqrt</a:t>
            </a:r>
            <a:r>
              <a:rPr lang="en-US" dirty="0">
                <a:latin typeface="Courier New" panose="02070309020205020404" pitchFamily="49" charset="0"/>
                <a:cs typeface="Courier New" panose="02070309020205020404" pitchFamily="49" charset="0"/>
              </a:rPr>
              <a:t>(a) </a:t>
            </a:r>
            <a:r>
              <a:rPr lang="en-US" dirty="0"/>
              <a:t>and </a:t>
            </a:r>
            <a:r>
              <a:rPr lang="en-US" dirty="0">
                <a:latin typeface="Courier New" panose="02070309020205020404" pitchFamily="49" charset="0"/>
                <a:cs typeface="Courier New" panose="02070309020205020404" pitchFamily="49" charset="0"/>
              </a:rPr>
              <a:t>sqrt(a) </a:t>
            </a:r>
            <a:r>
              <a:rPr lang="en-US" dirty="0"/>
              <a:t>over a range of input values.</a:t>
            </a:r>
          </a:p>
          <a:p>
            <a:r>
              <a:rPr lang="en-US" dirty="0"/>
              <a:t>The relative error is the “percent error”—the absolute error divided by the “true” value.</a:t>
            </a:r>
          </a:p>
        </p:txBody>
      </p:sp>
      <p:pic>
        <p:nvPicPr>
          <p:cNvPr id="5" name="Picture 4">
            <a:extLst>
              <a:ext uri="{FF2B5EF4-FFF2-40B4-BE49-F238E27FC236}">
                <a16:creationId xmlns:a16="http://schemas.microsoft.com/office/drawing/2014/main" id="{25ED2518-BDBC-FC77-41FE-040FB7B63595}"/>
              </a:ext>
            </a:extLst>
          </p:cNvPr>
          <p:cNvPicPr>
            <a:picLocks noChangeAspect="1"/>
          </p:cNvPicPr>
          <p:nvPr/>
        </p:nvPicPr>
        <p:blipFill rotWithShape="1">
          <a:blip r:embed="rId2"/>
          <a:srcRect r="4664"/>
          <a:stretch/>
        </p:blipFill>
        <p:spPr>
          <a:xfrm>
            <a:off x="5638810" y="1180848"/>
            <a:ext cx="6375558" cy="4896533"/>
          </a:xfrm>
          <a:prstGeom prst="rect">
            <a:avLst/>
          </a:prstGeom>
        </p:spPr>
      </p:pic>
    </p:spTree>
    <p:extLst>
      <p:ext uri="{BB962C8B-B14F-4D97-AF65-F5344CB8AC3E}">
        <p14:creationId xmlns:p14="http://schemas.microsoft.com/office/powerpoint/2010/main" val="361346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3985-E6E9-C56E-1483-894AD0ABF381}"/>
              </a:ext>
            </a:extLst>
          </p:cNvPr>
          <p:cNvSpPr>
            <a:spLocks noGrp="1"/>
          </p:cNvSpPr>
          <p:nvPr>
            <p:ph type="title"/>
          </p:nvPr>
        </p:nvSpPr>
        <p:spPr/>
        <p:txBody>
          <a:bodyPr/>
          <a:lstStyle/>
          <a:p>
            <a:r>
              <a:rPr lang="en-US" dirty="0"/>
              <a:t>Houston, we have a problem…</a:t>
            </a:r>
          </a:p>
        </p:txBody>
      </p:sp>
      <p:sp>
        <p:nvSpPr>
          <p:cNvPr id="3" name="Content Placeholder 2">
            <a:extLst>
              <a:ext uri="{FF2B5EF4-FFF2-40B4-BE49-F238E27FC236}">
                <a16:creationId xmlns:a16="http://schemas.microsoft.com/office/drawing/2014/main" id="{CE8FB002-88D8-EA7C-280F-1BB72E664BDB}"/>
              </a:ext>
            </a:extLst>
          </p:cNvPr>
          <p:cNvSpPr>
            <a:spLocks noGrp="1"/>
          </p:cNvSpPr>
          <p:nvPr>
            <p:ph idx="1"/>
          </p:nvPr>
        </p:nvSpPr>
        <p:spPr/>
        <p:txBody>
          <a:bodyPr/>
          <a:lstStyle/>
          <a:p>
            <a:r>
              <a:rPr lang="en-US" dirty="0"/>
              <a:t>Accuracy is not that good, yet, let’s explore why</a:t>
            </a:r>
          </a:p>
        </p:txBody>
      </p:sp>
      <p:pic>
        <p:nvPicPr>
          <p:cNvPr id="5" name="Picture 4">
            <a:extLst>
              <a:ext uri="{FF2B5EF4-FFF2-40B4-BE49-F238E27FC236}">
                <a16:creationId xmlns:a16="http://schemas.microsoft.com/office/drawing/2014/main" id="{D7F1298B-91A7-E93B-BEBA-08D29D2CFDC4}"/>
              </a:ext>
            </a:extLst>
          </p:cNvPr>
          <p:cNvPicPr>
            <a:picLocks noChangeAspect="1"/>
          </p:cNvPicPr>
          <p:nvPr/>
        </p:nvPicPr>
        <p:blipFill rotWithShape="1">
          <a:blip r:embed="rId3"/>
          <a:srcRect t="2018" b="2139"/>
          <a:stretch/>
        </p:blipFill>
        <p:spPr>
          <a:xfrm>
            <a:off x="498137" y="1715512"/>
            <a:ext cx="10691785" cy="4612620"/>
          </a:xfrm>
          <a:prstGeom prst="rect">
            <a:avLst/>
          </a:prstGeom>
        </p:spPr>
      </p:pic>
      <p:sp>
        <p:nvSpPr>
          <p:cNvPr id="6" name="Rectangle: Rounded Corners 5">
            <a:extLst>
              <a:ext uri="{FF2B5EF4-FFF2-40B4-BE49-F238E27FC236}">
                <a16:creationId xmlns:a16="http://schemas.microsoft.com/office/drawing/2014/main" id="{1E4FE8A9-E9C9-551B-A88F-8CE6CB1501C2}"/>
              </a:ext>
            </a:extLst>
          </p:cNvPr>
          <p:cNvSpPr/>
          <p:nvPr/>
        </p:nvSpPr>
        <p:spPr>
          <a:xfrm>
            <a:off x="7946379" y="3511943"/>
            <a:ext cx="3010237" cy="1764063"/>
          </a:xfrm>
          <a:prstGeom prst="round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4FCF3B5C-BC71-259F-7E74-1DFD06E8A2B2}"/>
              </a:ext>
            </a:extLst>
          </p:cNvPr>
          <p:cNvSpPr txBox="1"/>
          <p:nvPr/>
        </p:nvSpPr>
        <p:spPr>
          <a:xfrm>
            <a:off x="10996395" y="4209308"/>
            <a:ext cx="1195606" cy="369332"/>
          </a:xfrm>
          <a:prstGeom prst="rect">
            <a:avLst/>
          </a:prstGeom>
          <a:noFill/>
        </p:spPr>
        <p:txBody>
          <a:bodyPr wrap="square">
            <a:spAutoFit/>
          </a:bodyPr>
          <a:lstStyle/>
          <a:p>
            <a:pPr algn="ctr"/>
            <a:r>
              <a:rPr lang="en-US" dirty="0">
                <a:solidFill>
                  <a:srgbClr val="00B050"/>
                </a:solidFill>
              </a:rPr>
              <a:t>No error</a:t>
            </a:r>
          </a:p>
        </p:txBody>
      </p:sp>
      <p:sp>
        <p:nvSpPr>
          <p:cNvPr id="9" name="Arrow: Up 8">
            <a:extLst>
              <a:ext uri="{FF2B5EF4-FFF2-40B4-BE49-F238E27FC236}">
                <a16:creationId xmlns:a16="http://schemas.microsoft.com/office/drawing/2014/main" id="{4476B66A-8D16-57FA-8ACF-2A6D383F9522}"/>
              </a:ext>
            </a:extLst>
          </p:cNvPr>
          <p:cNvSpPr/>
          <p:nvPr/>
        </p:nvSpPr>
        <p:spPr>
          <a:xfrm>
            <a:off x="10775526" y="2732187"/>
            <a:ext cx="220869" cy="728283"/>
          </a:xfrm>
          <a:prstGeom prst="up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5A1C8C-C274-0B18-7AAD-FE61712FE44F}"/>
              </a:ext>
            </a:extLst>
          </p:cNvPr>
          <p:cNvSpPr txBox="1"/>
          <p:nvPr/>
        </p:nvSpPr>
        <p:spPr>
          <a:xfrm>
            <a:off x="10956616" y="2726996"/>
            <a:ext cx="1195606" cy="646331"/>
          </a:xfrm>
          <a:prstGeom prst="rect">
            <a:avLst/>
          </a:prstGeom>
          <a:noFill/>
        </p:spPr>
        <p:txBody>
          <a:bodyPr wrap="square">
            <a:spAutoFit/>
          </a:bodyPr>
          <a:lstStyle/>
          <a:p>
            <a:pPr algn="ctr"/>
            <a:r>
              <a:rPr lang="en-US" dirty="0">
                <a:solidFill>
                  <a:srgbClr val="FF0000"/>
                </a:solidFill>
              </a:rPr>
              <a:t>Increasing error</a:t>
            </a:r>
          </a:p>
        </p:txBody>
      </p:sp>
      <p:sp>
        <p:nvSpPr>
          <p:cNvPr id="11" name="TextBox 10">
            <a:extLst>
              <a:ext uri="{FF2B5EF4-FFF2-40B4-BE49-F238E27FC236}">
                <a16:creationId xmlns:a16="http://schemas.microsoft.com/office/drawing/2014/main" id="{39E4F939-719D-A941-9782-F49F8E19E067}"/>
              </a:ext>
            </a:extLst>
          </p:cNvPr>
          <p:cNvSpPr txBox="1"/>
          <p:nvPr/>
        </p:nvSpPr>
        <p:spPr>
          <a:xfrm>
            <a:off x="10956616" y="5323939"/>
            <a:ext cx="1195606" cy="646331"/>
          </a:xfrm>
          <a:prstGeom prst="rect">
            <a:avLst/>
          </a:prstGeom>
          <a:noFill/>
        </p:spPr>
        <p:txBody>
          <a:bodyPr wrap="square">
            <a:spAutoFit/>
          </a:bodyPr>
          <a:lstStyle/>
          <a:p>
            <a:pPr algn="ctr"/>
            <a:r>
              <a:rPr lang="en-US" dirty="0">
                <a:solidFill>
                  <a:srgbClr val="FF0000"/>
                </a:solidFill>
              </a:rPr>
              <a:t>Increasing error</a:t>
            </a:r>
          </a:p>
        </p:txBody>
      </p:sp>
      <p:sp>
        <p:nvSpPr>
          <p:cNvPr id="12" name="Arrow: Up 11">
            <a:extLst>
              <a:ext uri="{FF2B5EF4-FFF2-40B4-BE49-F238E27FC236}">
                <a16:creationId xmlns:a16="http://schemas.microsoft.com/office/drawing/2014/main" id="{0DD535B9-FF2C-454F-4EC1-2801E35BF958}"/>
              </a:ext>
            </a:extLst>
          </p:cNvPr>
          <p:cNvSpPr/>
          <p:nvPr/>
        </p:nvSpPr>
        <p:spPr>
          <a:xfrm rot="10800000">
            <a:off x="10775526" y="5344933"/>
            <a:ext cx="220869" cy="728283"/>
          </a:xfrm>
          <a:prstGeom prst="up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672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CA2F-ECA4-3CAC-6ED5-BA12071746F0}"/>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9D71A277-50A6-DD68-94AB-906485355F4B}"/>
              </a:ext>
            </a:extLst>
          </p:cNvPr>
          <p:cNvSpPr>
            <a:spLocks noGrp="1"/>
          </p:cNvSpPr>
          <p:nvPr>
            <p:ph idx="1"/>
          </p:nvPr>
        </p:nvSpPr>
        <p:spPr>
          <a:xfrm>
            <a:off x="272503" y="1002824"/>
            <a:ext cx="3801315" cy="5147284"/>
          </a:xfrm>
        </p:spPr>
        <p:txBody>
          <a:bodyPr/>
          <a:lstStyle/>
          <a:p>
            <a:r>
              <a:rPr lang="en-US" dirty="0"/>
              <a:t>Step 1</a:t>
            </a:r>
          </a:p>
          <a:p>
            <a:r>
              <a:rPr lang="en-US" sz="2000" dirty="0"/>
              <a:t>Command window is cleared</a:t>
            </a:r>
          </a:p>
          <a:p>
            <a:r>
              <a:rPr lang="en-US" sz="2000" dirty="0"/>
              <a:t>Table headings are shown</a:t>
            </a:r>
          </a:p>
          <a:p>
            <a:r>
              <a:rPr lang="en-US" sz="2000" dirty="0"/>
              <a:t>For-loop starts: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=-6 </a:t>
            </a:r>
            <a:r>
              <a:rPr lang="en-US" sz="2000" dirty="0"/>
              <a:t>&amp; </a:t>
            </a:r>
            <a:r>
              <a:rPr lang="en-US" sz="2000" dirty="0">
                <a:latin typeface="Courier New" panose="02070309020205020404" pitchFamily="49" charset="0"/>
                <a:cs typeface="Courier New" panose="02070309020205020404" pitchFamily="49" charset="0"/>
              </a:rPr>
              <a:t>a=10</a:t>
            </a:r>
            <a:r>
              <a:rPr lang="en-US" sz="2000" baseline="30000" dirty="0">
                <a:latin typeface="Courier New" panose="02070309020205020404" pitchFamily="49" charset="0"/>
                <a:cs typeface="Courier New" panose="02070309020205020404" pitchFamily="49" charset="0"/>
              </a:rPr>
              <a:t>i</a:t>
            </a:r>
          </a:p>
          <a:p>
            <a:r>
              <a:rPr lang="en-US" sz="2000" dirty="0">
                <a:latin typeface="Courier New" panose="02070309020205020404" pitchFamily="49" charset="0"/>
                <a:cs typeface="Courier New" panose="02070309020205020404" pitchFamily="49" charset="0"/>
              </a:rPr>
              <a:t>sqrt</a:t>
            </a:r>
            <a:r>
              <a:rPr lang="en-US" sz="2000" dirty="0"/>
              <a:t> = 0.001 and assigned to </a:t>
            </a:r>
            <a:r>
              <a:rPr lang="en-US" sz="2000" dirty="0">
                <a:latin typeface="Courier New" panose="02070309020205020404" pitchFamily="49" charset="0"/>
                <a:cs typeface="Courier New" panose="02070309020205020404" pitchFamily="49" charset="0"/>
              </a:rPr>
              <a:t>y</a:t>
            </a:r>
          </a:p>
        </p:txBody>
      </p:sp>
      <p:pic>
        <p:nvPicPr>
          <p:cNvPr id="5" name="Picture 4">
            <a:extLst>
              <a:ext uri="{FF2B5EF4-FFF2-40B4-BE49-F238E27FC236}">
                <a16:creationId xmlns:a16="http://schemas.microsoft.com/office/drawing/2014/main" id="{4FF0EAD8-D3FC-1F15-64CB-7D087B08FD25}"/>
              </a:ext>
            </a:extLst>
          </p:cNvPr>
          <p:cNvPicPr>
            <a:picLocks noChangeAspect="1"/>
          </p:cNvPicPr>
          <p:nvPr/>
        </p:nvPicPr>
        <p:blipFill>
          <a:blip r:embed="rId3"/>
          <a:stretch>
            <a:fillRect/>
          </a:stretch>
        </p:blipFill>
        <p:spPr>
          <a:xfrm>
            <a:off x="5635" y="3112844"/>
            <a:ext cx="4115082" cy="3151081"/>
          </a:xfrm>
          <a:prstGeom prst="rect">
            <a:avLst/>
          </a:prstGeom>
        </p:spPr>
      </p:pic>
      <p:pic>
        <p:nvPicPr>
          <p:cNvPr id="7" name="Picture 6">
            <a:extLst>
              <a:ext uri="{FF2B5EF4-FFF2-40B4-BE49-F238E27FC236}">
                <a16:creationId xmlns:a16="http://schemas.microsoft.com/office/drawing/2014/main" id="{CF196944-12B9-9A53-D62E-68B184F342E0}"/>
              </a:ext>
            </a:extLst>
          </p:cNvPr>
          <p:cNvPicPr>
            <a:picLocks noChangeAspect="1"/>
          </p:cNvPicPr>
          <p:nvPr/>
        </p:nvPicPr>
        <p:blipFill rotWithShape="1">
          <a:blip r:embed="rId4"/>
          <a:srcRect l="1314" r="827"/>
          <a:stretch/>
        </p:blipFill>
        <p:spPr>
          <a:xfrm>
            <a:off x="4120716" y="3121581"/>
            <a:ext cx="3997467" cy="3133005"/>
          </a:xfrm>
          <a:prstGeom prst="rect">
            <a:avLst/>
          </a:prstGeom>
        </p:spPr>
      </p:pic>
      <p:pic>
        <p:nvPicPr>
          <p:cNvPr id="9" name="Picture 8">
            <a:extLst>
              <a:ext uri="{FF2B5EF4-FFF2-40B4-BE49-F238E27FC236}">
                <a16:creationId xmlns:a16="http://schemas.microsoft.com/office/drawing/2014/main" id="{061E5D9A-F456-FB9B-1541-B01B809EB375}"/>
              </a:ext>
            </a:extLst>
          </p:cNvPr>
          <p:cNvPicPr>
            <a:picLocks noChangeAspect="1"/>
          </p:cNvPicPr>
          <p:nvPr/>
        </p:nvPicPr>
        <p:blipFill rotWithShape="1">
          <a:blip r:embed="rId5"/>
          <a:srcRect l="1436" r="1" b="2281"/>
          <a:stretch/>
        </p:blipFill>
        <p:spPr>
          <a:xfrm>
            <a:off x="8118183" y="3104752"/>
            <a:ext cx="4073817" cy="3149834"/>
          </a:xfrm>
          <a:prstGeom prst="rect">
            <a:avLst/>
          </a:prstGeom>
        </p:spPr>
      </p:pic>
      <p:sp>
        <p:nvSpPr>
          <p:cNvPr id="10" name="Content Placeholder 2">
            <a:extLst>
              <a:ext uri="{FF2B5EF4-FFF2-40B4-BE49-F238E27FC236}">
                <a16:creationId xmlns:a16="http://schemas.microsoft.com/office/drawing/2014/main" id="{395BD6B1-9711-EAA7-B1BB-0B6A9D63D3AC}"/>
              </a:ext>
            </a:extLst>
          </p:cNvPr>
          <p:cNvSpPr txBox="1">
            <a:spLocks/>
          </p:cNvSpPr>
          <p:nvPr/>
        </p:nvSpPr>
        <p:spPr>
          <a:xfrm>
            <a:off x="4154570" y="1002824"/>
            <a:ext cx="3801315" cy="5147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 2</a:t>
            </a:r>
          </a:p>
          <a:p>
            <a:r>
              <a:rPr lang="en-US" sz="2000" dirty="0">
                <a:latin typeface="Courier New" panose="02070309020205020404" pitchFamily="49" charset="0"/>
                <a:cs typeface="Courier New" panose="02070309020205020404" pitchFamily="49" charset="0"/>
              </a:rPr>
              <a:t>z = </a:t>
            </a:r>
            <a:r>
              <a:rPr lang="en-US" sz="2000" dirty="0" err="1">
                <a:latin typeface="Courier New" panose="02070309020205020404" pitchFamily="49" charset="0"/>
                <a:cs typeface="Courier New" panose="02070309020205020404" pitchFamily="49" charset="0"/>
              </a:rPr>
              <a:t>MySqrt</a:t>
            </a:r>
            <a:r>
              <a:rPr lang="en-US" sz="2000" dirty="0">
                <a:latin typeface="Courier New" panose="02070309020205020404" pitchFamily="49" charset="0"/>
                <a:cs typeface="Courier New" panose="02070309020205020404" pitchFamily="49" charset="0"/>
              </a:rPr>
              <a:t>(a) </a:t>
            </a:r>
            <a:r>
              <a:rPr lang="en-US" sz="2000" dirty="0"/>
              <a:t>calls</a:t>
            </a:r>
            <a:r>
              <a:rPr lang="en-US" sz="2000" dirty="0">
                <a:latin typeface="Courier New" panose="02070309020205020404" pitchFamily="49" charset="0"/>
                <a:cs typeface="Courier New" panose="02070309020205020404" pitchFamily="49" charset="0"/>
              </a:rPr>
              <a:t> </a:t>
            </a:r>
            <a:r>
              <a:rPr lang="en-US" sz="2000" dirty="0"/>
              <a:t>the function</a:t>
            </a:r>
          </a:p>
          <a:p>
            <a:r>
              <a:rPr lang="en-US" sz="2000" dirty="0" err="1">
                <a:latin typeface="Courier New" panose="02070309020205020404" pitchFamily="49" charset="0"/>
                <a:cs typeface="Courier New" panose="02070309020205020404" pitchFamily="49" charset="0"/>
              </a:rPr>
              <a:t>MySqrt</a:t>
            </a:r>
            <a:r>
              <a:rPr lang="en-US" sz="2000" dirty="0"/>
              <a:t> function starts</a:t>
            </a:r>
          </a:p>
          <a:p>
            <a:r>
              <a:rPr lang="en-US" sz="2000" dirty="0"/>
              <a:t>The </a:t>
            </a:r>
            <a:r>
              <a:rPr lang="en-US" sz="2000" dirty="0">
                <a:latin typeface="Courier New" panose="02070309020205020404" pitchFamily="49" charset="0"/>
                <a:cs typeface="Courier New" panose="02070309020205020404" pitchFamily="49" charset="0"/>
              </a:rPr>
              <a:t>a</a:t>
            </a:r>
            <a:r>
              <a:rPr lang="en-US" sz="2000" dirty="0"/>
              <a:t> value is passed as </a:t>
            </a:r>
            <a:r>
              <a:rPr lang="en-US" sz="2000" dirty="0">
                <a:latin typeface="Courier New" panose="02070309020205020404" pitchFamily="49" charset="0"/>
                <a:cs typeface="Courier New" panose="02070309020205020404" pitchFamily="49" charset="0"/>
              </a:rPr>
              <a:t>A</a:t>
            </a:r>
          </a:p>
        </p:txBody>
      </p:sp>
      <p:sp>
        <p:nvSpPr>
          <p:cNvPr id="11" name="Content Placeholder 2">
            <a:extLst>
              <a:ext uri="{FF2B5EF4-FFF2-40B4-BE49-F238E27FC236}">
                <a16:creationId xmlns:a16="http://schemas.microsoft.com/office/drawing/2014/main" id="{9AD225AD-D154-85AE-94DC-AAB6D9FFC06F}"/>
              </a:ext>
            </a:extLst>
          </p:cNvPr>
          <p:cNvSpPr txBox="1">
            <a:spLocks/>
          </p:cNvSpPr>
          <p:nvPr/>
        </p:nvSpPr>
        <p:spPr>
          <a:xfrm>
            <a:off x="8198935" y="1002824"/>
            <a:ext cx="3801315" cy="5147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 3</a:t>
            </a:r>
          </a:p>
          <a:p>
            <a:r>
              <a:rPr lang="en-US" sz="2000" dirty="0" err="1">
                <a:latin typeface="Courier New" panose="02070309020205020404" pitchFamily="49" charset="0"/>
                <a:cs typeface="Courier New" panose="02070309020205020404" pitchFamily="49" charset="0"/>
              </a:rPr>
              <a:t>MySqrt</a:t>
            </a:r>
            <a:r>
              <a:rPr lang="en-US" sz="2000" dirty="0"/>
              <a:t> function runs</a:t>
            </a:r>
          </a:p>
          <a:p>
            <a:r>
              <a:rPr lang="en-US" sz="2000" dirty="0"/>
              <a:t>Values are initialized</a:t>
            </a:r>
          </a:p>
          <a:p>
            <a:r>
              <a:rPr lang="en-US" sz="2000" dirty="0"/>
              <a:t>1</a:t>
            </a:r>
            <a:r>
              <a:rPr lang="en-US" sz="2000" baseline="30000" dirty="0"/>
              <a:t>st</a:t>
            </a:r>
            <a:r>
              <a:rPr lang="en-US" sz="2000" dirty="0"/>
              <a:t> run of the for-loop</a:t>
            </a:r>
          </a:p>
          <a:p>
            <a:endParaRPr lang="en-US" sz="2000" dirty="0"/>
          </a:p>
          <a:p>
            <a:endParaRPr lang="en-US" dirty="0"/>
          </a:p>
        </p:txBody>
      </p:sp>
    </p:spTree>
    <p:extLst>
      <p:ext uri="{BB962C8B-B14F-4D97-AF65-F5344CB8AC3E}">
        <p14:creationId xmlns:p14="http://schemas.microsoft.com/office/powerpoint/2010/main" val="86114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CA2F-ECA4-3CAC-6ED5-BA12071746F0}"/>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9D71A277-50A6-DD68-94AB-906485355F4B}"/>
              </a:ext>
            </a:extLst>
          </p:cNvPr>
          <p:cNvSpPr>
            <a:spLocks noGrp="1"/>
          </p:cNvSpPr>
          <p:nvPr>
            <p:ph idx="1"/>
          </p:nvPr>
        </p:nvSpPr>
        <p:spPr>
          <a:xfrm>
            <a:off x="272503" y="1002824"/>
            <a:ext cx="3801315" cy="5147284"/>
          </a:xfrm>
        </p:spPr>
        <p:txBody>
          <a:bodyPr/>
          <a:lstStyle/>
          <a:p>
            <a:r>
              <a:rPr lang="en-US" dirty="0"/>
              <a:t>Step 4</a:t>
            </a:r>
          </a:p>
          <a:p>
            <a:r>
              <a:rPr lang="en-US" sz="2000" dirty="0"/>
              <a:t>The </a:t>
            </a:r>
            <a:r>
              <a:rPr lang="en-US" sz="2000" dirty="0" err="1">
                <a:latin typeface="Courier New" panose="02070309020205020404" pitchFamily="49" charset="0"/>
                <a:cs typeface="Courier New" panose="02070309020205020404" pitchFamily="49" charset="0"/>
              </a:rPr>
              <a:t>MySqrt</a:t>
            </a:r>
            <a:r>
              <a:rPr lang="en-US" sz="2000" dirty="0"/>
              <a:t> function finishes and the final value of </a:t>
            </a:r>
            <a:r>
              <a:rPr lang="en-US" sz="2000" dirty="0">
                <a:latin typeface="Courier New" panose="02070309020205020404" pitchFamily="49" charset="0"/>
                <a:cs typeface="Courier New" panose="02070309020205020404" pitchFamily="49" charset="0"/>
              </a:rPr>
              <a:t>L</a:t>
            </a:r>
            <a:r>
              <a:rPr lang="en-US" sz="2000" dirty="0"/>
              <a:t> is assigned to </a:t>
            </a:r>
            <a:r>
              <a:rPr lang="en-US" sz="2000" dirty="0">
                <a:latin typeface="Courier New" panose="02070309020205020404" pitchFamily="49" charset="0"/>
                <a:cs typeface="Courier New" panose="02070309020205020404" pitchFamily="49" charset="0"/>
              </a:rPr>
              <a:t>s</a:t>
            </a:r>
          </a:p>
          <a:p>
            <a:r>
              <a:rPr lang="en-US" sz="2000" dirty="0">
                <a:solidFill>
                  <a:srgbClr val="FF0000"/>
                </a:solidFill>
                <a:latin typeface="Courier New" panose="02070309020205020404" pitchFamily="49" charset="0"/>
                <a:cs typeface="Courier New" panose="02070309020205020404" pitchFamily="49" charset="0"/>
              </a:rPr>
              <a:t>L </a:t>
            </a:r>
            <a:r>
              <a:rPr lang="en-US" sz="2000" dirty="0">
                <a:solidFill>
                  <a:srgbClr val="FF0000"/>
                </a:solidFill>
              </a:rPr>
              <a:t>and</a:t>
            </a:r>
            <a:r>
              <a:rPr lang="en-US" sz="2000" dirty="0">
                <a:solidFill>
                  <a:srgbClr val="FF0000"/>
                </a:solidFill>
                <a:latin typeface="Courier New" panose="02070309020205020404" pitchFamily="49" charset="0"/>
                <a:cs typeface="Courier New" panose="02070309020205020404" pitchFamily="49" charset="0"/>
              </a:rPr>
              <a:t> w </a:t>
            </a:r>
            <a:r>
              <a:rPr lang="en-US" sz="2000" dirty="0">
                <a:solidFill>
                  <a:srgbClr val="FF0000"/>
                </a:solidFill>
              </a:rPr>
              <a:t>are not identical!</a:t>
            </a:r>
          </a:p>
        </p:txBody>
      </p:sp>
      <p:pic>
        <p:nvPicPr>
          <p:cNvPr id="5" name="Picture 4">
            <a:extLst>
              <a:ext uri="{FF2B5EF4-FFF2-40B4-BE49-F238E27FC236}">
                <a16:creationId xmlns:a16="http://schemas.microsoft.com/office/drawing/2014/main" id="{4FF0EAD8-D3FC-1F15-64CB-7D087B08FD25}"/>
              </a:ext>
            </a:extLst>
          </p:cNvPr>
          <p:cNvPicPr>
            <a:picLocks noChangeAspect="1"/>
          </p:cNvPicPr>
          <p:nvPr/>
        </p:nvPicPr>
        <p:blipFill>
          <a:blip r:embed="rId3"/>
          <a:stretch>
            <a:fillRect/>
          </a:stretch>
        </p:blipFill>
        <p:spPr>
          <a:xfrm>
            <a:off x="5635" y="3112844"/>
            <a:ext cx="4115082" cy="3151081"/>
          </a:xfrm>
          <a:prstGeom prst="rect">
            <a:avLst/>
          </a:prstGeom>
        </p:spPr>
      </p:pic>
      <p:pic>
        <p:nvPicPr>
          <p:cNvPr id="7" name="Picture 6">
            <a:extLst>
              <a:ext uri="{FF2B5EF4-FFF2-40B4-BE49-F238E27FC236}">
                <a16:creationId xmlns:a16="http://schemas.microsoft.com/office/drawing/2014/main" id="{CF196944-12B9-9A53-D62E-68B184F342E0}"/>
              </a:ext>
            </a:extLst>
          </p:cNvPr>
          <p:cNvPicPr>
            <a:picLocks noChangeAspect="1"/>
          </p:cNvPicPr>
          <p:nvPr/>
        </p:nvPicPr>
        <p:blipFill rotWithShape="1">
          <a:blip r:embed="rId4"/>
          <a:srcRect l="1314" r="827"/>
          <a:stretch/>
        </p:blipFill>
        <p:spPr>
          <a:xfrm>
            <a:off x="4120716" y="3121581"/>
            <a:ext cx="3997467" cy="3133005"/>
          </a:xfrm>
          <a:prstGeom prst="rect">
            <a:avLst/>
          </a:prstGeom>
        </p:spPr>
      </p:pic>
      <p:pic>
        <p:nvPicPr>
          <p:cNvPr id="9" name="Picture 8">
            <a:extLst>
              <a:ext uri="{FF2B5EF4-FFF2-40B4-BE49-F238E27FC236}">
                <a16:creationId xmlns:a16="http://schemas.microsoft.com/office/drawing/2014/main" id="{061E5D9A-F456-FB9B-1541-B01B809EB375}"/>
              </a:ext>
            </a:extLst>
          </p:cNvPr>
          <p:cNvPicPr>
            <a:picLocks noChangeAspect="1"/>
          </p:cNvPicPr>
          <p:nvPr/>
        </p:nvPicPr>
        <p:blipFill rotWithShape="1">
          <a:blip r:embed="rId5"/>
          <a:srcRect l="1436" r="1" b="2281"/>
          <a:stretch/>
        </p:blipFill>
        <p:spPr>
          <a:xfrm>
            <a:off x="8118183" y="3104752"/>
            <a:ext cx="4073817" cy="3149834"/>
          </a:xfrm>
          <a:prstGeom prst="rect">
            <a:avLst/>
          </a:prstGeom>
        </p:spPr>
      </p:pic>
      <p:sp>
        <p:nvSpPr>
          <p:cNvPr id="10" name="Content Placeholder 2">
            <a:extLst>
              <a:ext uri="{FF2B5EF4-FFF2-40B4-BE49-F238E27FC236}">
                <a16:creationId xmlns:a16="http://schemas.microsoft.com/office/drawing/2014/main" id="{395BD6B1-9711-EAA7-B1BB-0B6A9D63D3AC}"/>
              </a:ext>
            </a:extLst>
          </p:cNvPr>
          <p:cNvSpPr txBox="1">
            <a:spLocks/>
          </p:cNvSpPr>
          <p:nvPr/>
        </p:nvSpPr>
        <p:spPr>
          <a:xfrm>
            <a:off x="4154570" y="1002824"/>
            <a:ext cx="3801315" cy="5147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 5</a:t>
            </a:r>
          </a:p>
          <a:p>
            <a:r>
              <a:rPr lang="en-US" sz="2000" dirty="0"/>
              <a:t>The</a:t>
            </a:r>
            <a:r>
              <a:rPr lang="en-US" sz="2000" dirty="0">
                <a:latin typeface="Courier New" panose="02070309020205020404" pitchFamily="49" charset="0"/>
                <a:cs typeface="Courier New" panose="02070309020205020404" pitchFamily="49" charset="0"/>
              </a:rPr>
              <a:t> s-</a:t>
            </a:r>
            <a:r>
              <a:rPr lang="en-US" sz="2000" dirty="0"/>
              <a:t>value, the output, is passed back to the script</a:t>
            </a:r>
          </a:p>
          <a:p>
            <a:r>
              <a:rPr lang="en-US" sz="2000" dirty="0">
                <a:latin typeface="Courier New" panose="02070309020205020404" pitchFamily="49" charset="0"/>
                <a:cs typeface="Courier New" panose="02070309020205020404" pitchFamily="49" charset="0"/>
              </a:rPr>
              <a:t>z = </a:t>
            </a:r>
            <a:r>
              <a:rPr lang="en-US" sz="2000" dirty="0" err="1">
                <a:latin typeface="Courier New" panose="02070309020205020404" pitchFamily="49" charset="0"/>
                <a:cs typeface="Courier New" panose="02070309020205020404" pitchFamily="49" charset="0"/>
              </a:rPr>
              <a:t>MySqrt</a:t>
            </a:r>
            <a:r>
              <a:rPr lang="en-US" sz="2000" dirty="0">
                <a:latin typeface="Courier New" panose="02070309020205020404" pitchFamily="49" charset="0"/>
                <a:cs typeface="Courier New" panose="02070309020205020404" pitchFamily="49" charset="0"/>
              </a:rPr>
              <a:t>(a) </a:t>
            </a:r>
            <a:r>
              <a:rPr lang="en-US" sz="2000" dirty="0"/>
              <a:t>is complete</a:t>
            </a:r>
          </a:p>
          <a:p>
            <a:r>
              <a:rPr lang="en-US" sz="2000" dirty="0"/>
              <a:t>The function call is over</a:t>
            </a:r>
          </a:p>
        </p:txBody>
      </p:sp>
      <p:sp>
        <p:nvSpPr>
          <p:cNvPr id="11" name="Content Placeholder 2">
            <a:extLst>
              <a:ext uri="{FF2B5EF4-FFF2-40B4-BE49-F238E27FC236}">
                <a16:creationId xmlns:a16="http://schemas.microsoft.com/office/drawing/2014/main" id="{9AD225AD-D154-85AE-94DC-AAB6D9FFC06F}"/>
              </a:ext>
            </a:extLst>
          </p:cNvPr>
          <p:cNvSpPr txBox="1">
            <a:spLocks/>
          </p:cNvSpPr>
          <p:nvPr/>
        </p:nvSpPr>
        <p:spPr>
          <a:xfrm>
            <a:off x="8123646" y="1002824"/>
            <a:ext cx="4052863" cy="5147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 6</a:t>
            </a:r>
          </a:p>
          <a:p>
            <a:r>
              <a:rPr lang="en-US" sz="2000" dirty="0"/>
              <a:t>Content from </a:t>
            </a:r>
            <a:r>
              <a:rPr lang="en-US" sz="2000" dirty="0" err="1">
                <a:latin typeface="Courier New" panose="02070309020205020404" pitchFamily="49" charset="0"/>
                <a:cs typeface="Courier New" panose="02070309020205020404" pitchFamily="49" charset="0"/>
              </a:rPr>
              <a:t>MySqrt</a:t>
            </a:r>
            <a:r>
              <a:rPr lang="en-US" sz="2000" dirty="0">
                <a:latin typeface="Courier New" panose="02070309020205020404" pitchFamily="49" charset="0"/>
                <a:cs typeface="Courier New" panose="02070309020205020404" pitchFamily="49" charset="0"/>
              </a:rPr>
              <a:t> </a:t>
            </a:r>
            <a:r>
              <a:rPr lang="en-US" sz="2000" dirty="0"/>
              <a:t>disappears</a:t>
            </a:r>
          </a:p>
          <a:p>
            <a:r>
              <a:rPr lang="en-US" sz="2000" dirty="0"/>
              <a:t>The main script resumes</a:t>
            </a:r>
          </a:p>
          <a:p>
            <a:r>
              <a:rPr lang="en-US" sz="2000" dirty="0"/>
              <a:t>Error is calculated and printed</a:t>
            </a:r>
          </a:p>
          <a:p>
            <a:r>
              <a:rPr lang="en-US" sz="2000" dirty="0"/>
              <a:t>Second run starts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=-5 </a:t>
            </a:r>
            <a:endParaRPr lang="en-US" sz="2000" dirty="0"/>
          </a:p>
          <a:p>
            <a:endParaRPr lang="en-US" sz="2000" dirty="0"/>
          </a:p>
          <a:p>
            <a:endParaRPr lang="en-US" dirty="0"/>
          </a:p>
        </p:txBody>
      </p:sp>
      <p:pic>
        <p:nvPicPr>
          <p:cNvPr id="6" name="Picture 5">
            <a:extLst>
              <a:ext uri="{FF2B5EF4-FFF2-40B4-BE49-F238E27FC236}">
                <a16:creationId xmlns:a16="http://schemas.microsoft.com/office/drawing/2014/main" id="{8A48BA83-B37F-2315-85E1-3861599558EE}"/>
              </a:ext>
            </a:extLst>
          </p:cNvPr>
          <p:cNvPicPr>
            <a:picLocks noChangeAspect="1"/>
          </p:cNvPicPr>
          <p:nvPr/>
        </p:nvPicPr>
        <p:blipFill>
          <a:blip r:embed="rId6"/>
          <a:stretch>
            <a:fillRect/>
          </a:stretch>
        </p:blipFill>
        <p:spPr>
          <a:xfrm>
            <a:off x="4065886" y="3135197"/>
            <a:ext cx="4069966" cy="3154680"/>
          </a:xfrm>
          <a:prstGeom prst="rect">
            <a:avLst/>
          </a:prstGeom>
        </p:spPr>
      </p:pic>
      <p:pic>
        <p:nvPicPr>
          <p:cNvPr id="12" name="Picture 11">
            <a:extLst>
              <a:ext uri="{FF2B5EF4-FFF2-40B4-BE49-F238E27FC236}">
                <a16:creationId xmlns:a16="http://schemas.microsoft.com/office/drawing/2014/main" id="{A1E601D3-9E47-C260-9D55-5C1ECCBFFDB0}"/>
              </a:ext>
            </a:extLst>
          </p:cNvPr>
          <p:cNvPicPr>
            <a:picLocks noChangeAspect="1"/>
          </p:cNvPicPr>
          <p:nvPr/>
        </p:nvPicPr>
        <p:blipFill>
          <a:blip r:embed="rId7"/>
          <a:stretch>
            <a:fillRect/>
          </a:stretch>
        </p:blipFill>
        <p:spPr>
          <a:xfrm>
            <a:off x="8135852" y="3140043"/>
            <a:ext cx="4075307" cy="3154680"/>
          </a:xfrm>
          <a:prstGeom prst="rect">
            <a:avLst/>
          </a:prstGeom>
        </p:spPr>
      </p:pic>
      <p:pic>
        <p:nvPicPr>
          <p:cNvPr id="14" name="Picture 13">
            <a:extLst>
              <a:ext uri="{FF2B5EF4-FFF2-40B4-BE49-F238E27FC236}">
                <a16:creationId xmlns:a16="http://schemas.microsoft.com/office/drawing/2014/main" id="{2F0FC552-FD0D-AC34-2D70-17BDEC50285C}"/>
              </a:ext>
            </a:extLst>
          </p:cNvPr>
          <p:cNvPicPr>
            <a:picLocks noChangeAspect="1"/>
          </p:cNvPicPr>
          <p:nvPr/>
        </p:nvPicPr>
        <p:blipFill>
          <a:blip r:embed="rId8"/>
          <a:stretch>
            <a:fillRect/>
          </a:stretch>
        </p:blipFill>
        <p:spPr>
          <a:xfrm>
            <a:off x="37435" y="3133274"/>
            <a:ext cx="4057760" cy="3154680"/>
          </a:xfrm>
          <a:prstGeom prst="rect">
            <a:avLst/>
          </a:prstGeom>
        </p:spPr>
      </p:pic>
    </p:spTree>
    <p:extLst>
      <p:ext uri="{BB962C8B-B14F-4D97-AF65-F5344CB8AC3E}">
        <p14:creationId xmlns:p14="http://schemas.microsoft.com/office/powerpoint/2010/main" val="2077189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0D7-DC7B-A8D6-DEB3-9C2055028689}"/>
              </a:ext>
            </a:extLst>
          </p:cNvPr>
          <p:cNvSpPr>
            <a:spLocks noGrp="1"/>
          </p:cNvSpPr>
          <p:nvPr>
            <p:ph type="title"/>
          </p:nvPr>
        </p:nvSpPr>
        <p:spPr/>
        <p:txBody>
          <a:bodyPr>
            <a:normAutofit/>
          </a:bodyPr>
          <a:lstStyle/>
          <a:p>
            <a:r>
              <a:rPr lang="en-US" dirty="0"/>
              <a:t>Course Learning Outcomes</a:t>
            </a:r>
          </a:p>
        </p:txBody>
      </p:sp>
      <p:sp>
        <p:nvSpPr>
          <p:cNvPr id="3" name="Content Placeholder 2">
            <a:extLst>
              <a:ext uri="{FF2B5EF4-FFF2-40B4-BE49-F238E27FC236}">
                <a16:creationId xmlns:a16="http://schemas.microsoft.com/office/drawing/2014/main" id="{EEA82FBA-2EB2-5C2F-0014-4EC7486CBC0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Describe the fundamentals of the computing environment for problem-solving using </a:t>
            </a:r>
            <a:r>
              <a:rPr lang="en-US" dirty="0">
                <a:solidFill>
                  <a:srgbClr val="FF0000"/>
                </a:solidFill>
              </a:rPr>
              <a:t>variables</a:t>
            </a:r>
            <a:r>
              <a:rPr lang="en-US" dirty="0"/>
              <a:t>, arrays, and </a:t>
            </a:r>
            <a:r>
              <a:rPr lang="en-US" dirty="0">
                <a:solidFill>
                  <a:srgbClr val="FF0000"/>
                </a:solidFill>
              </a:rPr>
              <a:t>functions</a:t>
            </a:r>
            <a:r>
              <a:rPr lang="en-US" dirty="0"/>
              <a:t>. </a:t>
            </a:r>
          </a:p>
          <a:p>
            <a:pPr marL="514350" indent="-514350">
              <a:buFont typeface="+mj-lt"/>
              <a:buAutoNum type="arabicPeriod"/>
            </a:pPr>
            <a:r>
              <a:rPr lang="en-US" dirty="0"/>
              <a:t>Interpret </a:t>
            </a:r>
            <a:r>
              <a:rPr lang="en-US" dirty="0">
                <a:solidFill>
                  <a:srgbClr val="FF0000"/>
                </a:solidFill>
              </a:rPr>
              <a:t>computing concepts </a:t>
            </a:r>
            <a:r>
              <a:rPr lang="en-US" dirty="0"/>
              <a:t>and distinguish </a:t>
            </a:r>
            <a:r>
              <a:rPr lang="en-US" dirty="0">
                <a:solidFill>
                  <a:srgbClr val="FF0000"/>
                </a:solidFill>
              </a:rPr>
              <a:t>between environment provided functions and user-defined functions. </a:t>
            </a:r>
          </a:p>
          <a:p>
            <a:pPr marL="514350" indent="-514350">
              <a:buFont typeface="+mj-lt"/>
              <a:buAutoNum type="arabicPeriod"/>
            </a:pPr>
            <a:r>
              <a:rPr lang="en-US" dirty="0"/>
              <a:t>Utilize programming concepts such as iteration processes</a:t>
            </a:r>
            <a:r>
              <a:rPr lang="en-US" dirty="0">
                <a:solidFill>
                  <a:srgbClr val="FF0000"/>
                </a:solidFill>
              </a:rPr>
              <a:t>, </a:t>
            </a:r>
            <a:r>
              <a:rPr lang="en-US" dirty="0"/>
              <a:t>conditional statements, </a:t>
            </a:r>
            <a:r>
              <a:rPr lang="en-US" dirty="0">
                <a:solidFill>
                  <a:srgbClr val="FF0000"/>
                </a:solidFill>
              </a:rPr>
              <a:t>and logical constructs to design solutions to diverse problems. </a:t>
            </a:r>
          </a:p>
          <a:p>
            <a:pPr marL="514350" indent="-514350">
              <a:buFont typeface="+mj-lt"/>
              <a:buAutoNum type="arabicPeriod"/>
            </a:pPr>
            <a:r>
              <a:rPr lang="en-US" dirty="0">
                <a:solidFill>
                  <a:srgbClr val="FF0000"/>
                </a:solidFill>
              </a:rPr>
              <a:t>Implement pseudo code into working code using structured programming principles. </a:t>
            </a:r>
          </a:p>
          <a:p>
            <a:pPr marL="514350" indent="-514350">
              <a:buFont typeface="+mj-lt"/>
              <a:buAutoNum type="arabicPeriod"/>
            </a:pPr>
            <a:r>
              <a:rPr lang="en-US" dirty="0">
                <a:solidFill>
                  <a:srgbClr val="FF0000"/>
                </a:solidFill>
              </a:rPr>
              <a:t>Formulate and refine algorithms </a:t>
            </a:r>
            <a:r>
              <a:rPr lang="en-US" dirty="0"/>
              <a:t>to solve problems in STEM Fields </a:t>
            </a:r>
          </a:p>
          <a:p>
            <a:pPr marL="514350" indent="-514350">
              <a:buFont typeface="+mj-lt"/>
              <a:buAutoNum type="arabicPeriod"/>
            </a:pPr>
            <a:r>
              <a:rPr lang="en-US" dirty="0"/>
              <a:t>Communicate and </a:t>
            </a:r>
            <a:r>
              <a:rPr lang="en-US" dirty="0">
                <a:solidFill>
                  <a:srgbClr val="FF0000"/>
                </a:solidFill>
              </a:rPr>
              <a:t>comment on code </a:t>
            </a:r>
            <a:r>
              <a:rPr lang="en-US" dirty="0"/>
              <a:t>and solutions to multi-step problems through careful, organized, and well-annotated work. </a:t>
            </a:r>
          </a:p>
        </p:txBody>
      </p:sp>
    </p:spTree>
    <p:extLst>
      <p:ext uri="{BB962C8B-B14F-4D97-AF65-F5344CB8AC3E}">
        <p14:creationId xmlns:p14="http://schemas.microsoft.com/office/powerpoint/2010/main" val="192971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E58A-BB63-B62A-4484-FE8B18660815}"/>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49B76F2D-DA66-7C03-5DFB-02EAD7F4EEDD}"/>
              </a:ext>
            </a:extLst>
          </p:cNvPr>
          <p:cNvSpPr>
            <a:spLocks noGrp="1"/>
          </p:cNvSpPr>
          <p:nvPr>
            <p:ph idx="1"/>
          </p:nvPr>
        </p:nvSpPr>
        <p:spPr>
          <a:xfrm>
            <a:off x="272503" y="1180847"/>
            <a:ext cx="11741865" cy="5462713"/>
          </a:xfrm>
        </p:spPr>
        <p:txBody>
          <a:bodyPr>
            <a:normAutofit lnSpcReduction="10000"/>
          </a:bodyPr>
          <a:lstStyle/>
          <a:p>
            <a:r>
              <a:rPr lang="en-US" dirty="0"/>
              <a:t>The main script calls </a:t>
            </a:r>
            <a:r>
              <a:rPr lang="en-US" dirty="0" err="1">
                <a:latin typeface="Courier New" panose="02070309020205020404" pitchFamily="49" charset="0"/>
                <a:cs typeface="Courier New" panose="02070309020205020404" pitchFamily="49" charset="0"/>
              </a:rPr>
              <a:t>MySqrt</a:t>
            </a:r>
            <a:r>
              <a:rPr lang="en-US" dirty="0"/>
              <a:t> thirteen times, meaning that control passes back and forth thirteen times. The communication takes place only through the input and output parameters. The computations inside </a:t>
            </a:r>
            <a:r>
              <a:rPr lang="en-US" dirty="0" err="1">
                <a:latin typeface="Courier New" panose="02070309020205020404" pitchFamily="49" charset="0"/>
                <a:cs typeface="Courier New" panose="02070309020205020404" pitchFamily="49" charset="0"/>
              </a:rPr>
              <a:t>MySqrt</a:t>
            </a:r>
            <a:r>
              <a:rPr lang="en-US" dirty="0"/>
              <a:t> are “insulated” from the calling script.</a:t>
            </a:r>
          </a:p>
          <a:p>
            <a:r>
              <a:rPr lang="en-US" dirty="0"/>
              <a:t>What about accuracy? One solution is to increase the value of </a:t>
            </a:r>
            <a:r>
              <a:rPr lang="en-US" dirty="0">
                <a:latin typeface="Courier New" panose="02070309020205020404" pitchFamily="49" charset="0"/>
                <a:cs typeface="Courier New" panose="02070309020205020404" pitchFamily="49" charset="0"/>
              </a:rPr>
              <a:t>iMax, </a:t>
            </a:r>
            <a:r>
              <a:rPr lang="en-US" dirty="0"/>
              <a:t>but there are two problems associated with a large </a:t>
            </a:r>
            <a:r>
              <a:rPr lang="en-US" dirty="0">
                <a:latin typeface="Courier New" panose="02070309020205020404" pitchFamily="49" charset="0"/>
                <a:cs typeface="Courier New" panose="02070309020205020404" pitchFamily="49" charset="0"/>
              </a:rPr>
              <a:t>iMax</a:t>
            </a:r>
            <a:r>
              <a:rPr lang="en-US" dirty="0"/>
              <a:t>. </a:t>
            </a:r>
          </a:p>
          <a:p>
            <a:r>
              <a:rPr lang="en-US" dirty="0"/>
              <a:t>The ﬁrst concerns efﬁciency. Many more iterations than necessary will be carried out for “nice” input values that do not require a huge number of rectangle </a:t>
            </a:r>
            <a:r>
              <a:rPr lang="en-US" dirty="0" err="1"/>
              <a:t>averagings</a:t>
            </a:r>
            <a:r>
              <a:rPr lang="en-US" dirty="0"/>
              <a:t>. </a:t>
            </a:r>
          </a:p>
          <a:p>
            <a:r>
              <a:rPr lang="en-US" dirty="0"/>
              <a:t>Second, no matter how large we make iMax, there will always be a range of input values upon which we will get poor results. The way out of this situation is to use a </a:t>
            </a:r>
            <a:r>
              <a:rPr lang="en-US" dirty="0">
                <a:latin typeface="Courier New" panose="02070309020205020404" pitchFamily="49" charset="0"/>
                <a:cs typeface="Courier New" panose="02070309020205020404" pitchFamily="49" charset="0"/>
              </a:rPr>
              <a:t>while-loop</a:t>
            </a:r>
            <a:r>
              <a:rPr lang="en-US" dirty="0"/>
              <a:t>.</a:t>
            </a:r>
          </a:p>
        </p:txBody>
      </p:sp>
    </p:spTree>
    <p:extLst>
      <p:ext uri="{BB962C8B-B14F-4D97-AF65-F5344CB8AC3E}">
        <p14:creationId xmlns:p14="http://schemas.microsoft.com/office/powerpoint/2010/main" val="63950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6A7-0D81-9A02-B596-3C110EF26388}"/>
              </a:ext>
            </a:extLst>
          </p:cNvPr>
          <p:cNvSpPr>
            <a:spLocks noGrp="1"/>
          </p:cNvSpPr>
          <p:nvPr>
            <p:ph type="title"/>
          </p:nvPr>
        </p:nvSpPr>
        <p:spPr/>
        <p:txBody>
          <a:bodyPr/>
          <a:lstStyle/>
          <a:p>
            <a:r>
              <a:rPr lang="en-US" dirty="0"/>
              <a:t>Program Development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8E542-D94F-C87E-A030-26E55682C855}"/>
                  </a:ext>
                </a:extLst>
              </p:cNvPr>
              <p:cNvSpPr>
                <a:spLocks noGrp="1"/>
              </p:cNvSpPr>
              <p:nvPr>
                <p:ph idx="1"/>
              </p:nvPr>
            </p:nvSpPr>
            <p:spPr>
              <a:xfrm>
                <a:off x="272503" y="1180847"/>
                <a:ext cx="11741865" cy="5373701"/>
              </a:xfrm>
            </p:spPr>
            <p:txBody>
              <a:bodyPr>
                <a:normAutofit/>
              </a:bodyPr>
              <a:lstStyle/>
              <a:p>
                <a:r>
                  <a:rPr lang="en-US" dirty="0"/>
                  <a:t>The problem requires a relative error to be less than </a:t>
                </a:r>
                <a:r>
                  <a:rPr lang="en-US" dirty="0">
                    <a:latin typeface="Courier New" panose="02070309020205020404" pitchFamily="49" charset="0"/>
                    <a:cs typeface="Courier New" panose="02070309020205020404" pitchFamily="49" charset="0"/>
                  </a:rPr>
                  <a:t>10</a:t>
                </a:r>
                <a:r>
                  <a:rPr lang="en-US" baseline="30000" dirty="0">
                    <a:latin typeface="Courier New" panose="02070309020205020404" pitchFamily="49" charset="0"/>
                    <a:cs typeface="Courier New" panose="02070309020205020404" pitchFamily="49" charset="0"/>
                  </a:rPr>
                  <a:t>−15</a:t>
                </a:r>
                <a:r>
                  <a:rPr lang="en-US" dirty="0"/>
                  <a:t>, we know that </a:t>
                </a:r>
                <a:r>
                  <a:rPr lang="en-US" i="1" dirty="0">
                    <a:latin typeface="Times New Roman" panose="02020603050405020304" pitchFamily="18" charset="0"/>
                    <a:cs typeface="Times New Roman" panose="02020603050405020304" pitchFamily="18" charset="0"/>
                  </a:rPr>
                  <a:t>|√A − L| ≤ |L − W|, </a:t>
                </a:r>
                <a:r>
                  <a:rPr lang="en-US" dirty="0"/>
                  <a:t>then a change in the for-statement to</a:t>
                </a:r>
              </a:p>
              <a:p>
                <a:endParaRPr lang="en-US" dirty="0"/>
              </a:p>
              <a:p>
                <a:pPr marL="0" indent="0">
                  <a:buNone/>
                </a:pPr>
                <a:r>
                  <a:rPr lang="en-US" dirty="0"/>
                  <a:t> then the relative error in </a:t>
                </a:r>
                <a:r>
                  <a:rPr lang="en-US" dirty="0" err="1">
                    <a:latin typeface="Courier New" panose="02070309020205020404" pitchFamily="49" charset="0"/>
                    <a:cs typeface="Courier New" panose="02070309020205020404" pitchFamily="49" charset="0"/>
                  </a:rPr>
                  <a:t>MySqrt</a:t>
                </a:r>
                <a:r>
                  <a:rPr lang="en-US" dirty="0">
                    <a:latin typeface="Courier New" panose="02070309020205020404" pitchFamily="49" charset="0"/>
                    <a:cs typeface="Courier New" panose="02070309020205020404" pitchFamily="49" charset="0"/>
                  </a:rPr>
                  <a:t>(A)</a:t>
                </a:r>
                <a:r>
                  <a:rPr lang="en-US" dirty="0"/>
                  <a:t>will be </a:t>
                </a:r>
                <a:r>
                  <a:rPr lang="en-US" dirty="0">
                    <a:latin typeface="Courier New" panose="02070309020205020404" pitchFamily="49" charset="0"/>
                    <a:cs typeface="Courier New" panose="02070309020205020404" pitchFamily="49" charset="0"/>
                  </a:rPr>
                  <a:t>10</a:t>
                </a:r>
                <a:r>
                  <a:rPr lang="en-US" baseline="30000" dirty="0">
                    <a:latin typeface="Courier New" panose="02070309020205020404" pitchFamily="49" charset="0"/>
                    <a:cs typeface="Courier New" panose="02070309020205020404" pitchFamily="49" charset="0"/>
                  </a:rPr>
                  <a:t>−15 </a:t>
                </a:r>
                <a:r>
                  <a:rPr lang="en-US" dirty="0"/>
                  <a:t>or less because</a:t>
                </a:r>
              </a:p>
              <a:p>
                <a:pPr marL="0" indent="0">
                  <a:buNone/>
                </a:pPr>
                <a:endParaRPr lang="en-US" dirty="0"/>
              </a:p>
              <a:p>
                <a:pPr marL="0" indent="0">
                  <a:buNone/>
                </a:pPr>
                <a:endParaRPr lang="en-US" dirty="0"/>
              </a:p>
              <a:p>
                <a:r>
                  <a:rPr lang="en-US" dirty="0"/>
                  <a:t>However, using </a:t>
                </a:r>
                <a:r>
                  <a:rPr lang="en-US" dirty="0">
                    <a:latin typeface="Courier New" panose="02070309020205020404" pitchFamily="49" charset="0"/>
                    <a:cs typeface="Courier New" panose="02070309020205020404" pitchFamily="49" charset="0"/>
                  </a:rPr>
                  <a:t>sqrt</a:t>
                </a:r>
                <a:r>
                  <a:rPr lang="en-US" dirty="0"/>
                  <a:t> in a function that wants to compare against </a:t>
                </a:r>
                <a:r>
                  <a:rPr lang="en-US" dirty="0">
                    <a:latin typeface="Courier New" panose="02070309020205020404" pitchFamily="49" charset="0"/>
                    <a:cs typeface="Courier New" panose="02070309020205020404" pitchFamily="49" charset="0"/>
                  </a:rPr>
                  <a:t>sqrt</a:t>
                </a:r>
                <a:r>
                  <a:rPr lang="en-US" dirty="0"/>
                  <a:t> does not make sense.  We remember that </a:t>
                </a:r>
                <a:r>
                  <a:rPr lang="en-US" i="1" dirty="0">
                    <a:latin typeface="Times New Roman" panose="02020603050405020304" pitchFamily="18" charset="0"/>
                    <a:cs typeface="Times New Roman" panose="02020603050405020304" pitchFamily="18" charset="0"/>
                  </a:rPr>
                  <a:t>L</a:t>
                </a:r>
                <a:r>
                  <a:rPr lang="en-US" dirty="0"/>
                  <a:t> should ultimately be close to </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𝐴</m:t>
                        </m:r>
                      </m:e>
                    </m:rad>
                    <m:r>
                      <a:rPr lang="en-US" b="0" i="1" smtClean="0">
                        <a:solidFill>
                          <a:srgbClr val="FF0000"/>
                        </a:solidFill>
                        <a:latin typeface="Cambria Math" panose="02040503050406030204" pitchFamily="18" charset="0"/>
                      </a:rPr>
                      <m:t> </m:t>
                    </m:r>
                  </m:oMath>
                </a14:m>
                <a:r>
                  <a:rPr lang="en-US" dirty="0"/>
                  <a:t>, then this code should work</a:t>
                </a:r>
              </a:p>
              <a:p>
                <a:pPr marL="0" indent="0" algn="ctr">
                  <a:buNone/>
                </a:pPr>
                <a:r>
                  <a:rPr lang="en-US" dirty="0">
                    <a:latin typeface="Courier New" panose="02070309020205020404" pitchFamily="49" charset="0"/>
                    <a:cs typeface="Courier New" panose="02070309020205020404" pitchFamily="49" charset="0"/>
                  </a:rPr>
                  <a:t>while abs(L-W) &gt; 10^(-15)*L</a:t>
                </a:r>
              </a:p>
              <a:p>
                <a:endParaRPr lang="en-US" dirty="0"/>
              </a:p>
            </p:txBody>
          </p:sp>
        </mc:Choice>
        <mc:Fallback xmlns="">
          <p:sp>
            <p:nvSpPr>
              <p:cNvPr id="3" name="Content Placeholder 2">
                <a:extLst>
                  <a:ext uri="{FF2B5EF4-FFF2-40B4-BE49-F238E27FC236}">
                    <a16:creationId xmlns:a16="http://schemas.microsoft.com/office/drawing/2014/main" id="{83A8E542-D94F-C87E-A030-26E55682C855}"/>
                  </a:ext>
                </a:extLst>
              </p:cNvPr>
              <p:cNvSpPr>
                <a:spLocks noGrp="1" noRot="1" noChangeAspect="1" noMove="1" noResize="1" noEditPoints="1" noAdjustHandles="1" noChangeArrowheads="1" noChangeShapeType="1" noTextEdit="1"/>
              </p:cNvSpPr>
              <p:nvPr>
                <p:ph idx="1"/>
              </p:nvPr>
            </p:nvSpPr>
            <p:spPr>
              <a:xfrm>
                <a:off x="272503" y="1180847"/>
                <a:ext cx="11741865" cy="5373701"/>
              </a:xfrm>
              <a:blipFill>
                <a:blip r:embed="rId2"/>
                <a:stretch>
                  <a:fillRect l="-1194" t="-2384" r="-1454" b="-23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212AD4A-9297-60E9-5941-C7A311B336B2}"/>
              </a:ext>
            </a:extLst>
          </p:cNvPr>
          <p:cNvPicPr>
            <a:picLocks noChangeAspect="1"/>
          </p:cNvPicPr>
          <p:nvPr/>
        </p:nvPicPr>
        <p:blipFill>
          <a:blip r:embed="rId3"/>
          <a:stretch>
            <a:fillRect/>
          </a:stretch>
        </p:blipFill>
        <p:spPr>
          <a:xfrm>
            <a:off x="2585268" y="2255548"/>
            <a:ext cx="6761813" cy="382532"/>
          </a:xfrm>
          <a:prstGeom prst="rect">
            <a:avLst/>
          </a:prstGeom>
        </p:spPr>
      </p:pic>
      <p:pic>
        <p:nvPicPr>
          <p:cNvPr id="7" name="Picture 6">
            <a:extLst>
              <a:ext uri="{FF2B5EF4-FFF2-40B4-BE49-F238E27FC236}">
                <a16:creationId xmlns:a16="http://schemas.microsoft.com/office/drawing/2014/main" id="{A160B499-B513-2ACE-AFDF-FDD96F4EC430}"/>
              </a:ext>
            </a:extLst>
          </p:cNvPr>
          <p:cNvPicPr>
            <a:picLocks noChangeAspect="1"/>
          </p:cNvPicPr>
          <p:nvPr/>
        </p:nvPicPr>
        <p:blipFill>
          <a:blip r:embed="rId4"/>
          <a:stretch>
            <a:fillRect/>
          </a:stretch>
        </p:blipFill>
        <p:spPr>
          <a:xfrm>
            <a:off x="3086974" y="3295267"/>
            <a:ext cx="5278541" cy="918446"/>
          </a:xfrm>
          <a:prstGeom prst="rect">
            <a:avLst/>
          </a:prstGeom>
        </p:spPr>
      </p:pic>
    </p:spTree>
    <p:extLst>
      <p:ext uri="{BB962C8B-B14F-4D97-AF65-F5344CB8AC3E}">
        <p14:creationId xmlns:p14="http://schemas.microsoft.com/office/powerpoint/2010/main" val="3428803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EEE0-7A2D-8DB6-A0CD-24A26A38EEEA}"/>
              </a:ext>
            </a:extLst>
          </p:cNvPr>
          <p:cNvSpPr>
            <a:spLocks noGrp="1"/>
          </p:cNvSpPr>
          <p:nvPr>
            <p:ph type="title"/>
          </p:nvPr>
        </p:nvSpPr>
        <p:spPr/>
        <p:txBody>
          <a:bodyPr/>
          <a:lstStyle/>
          <a:p>
            <a:r>
              <a:rPr lang="en-US" dirty="0"/>
              <a:t>Program Development: Final Code</a:t>
            </a:r>
          </a:p>
        </p:txBody>
      </p:sp>
      <p:sp>
        <p:nvSpPr>
          <p:cNvPr id="3" name="Content Placeholder 2">
            <a:extLst>
              <a:ext uri="{FF2B5EF4-FFF2-40B4-BE49-F238E27FC236}">
                <a16:creationId xmlns:a16="http://schemas.microsoft.com/office/drawing/2014/main" id="{A6307A9D-E0B7-7768-C89B-81AD795C1668}"/>
              </a:ext>
            </a:extLst>
          </p:cNvPr>
          <p:cNvSpPr>
            <a:spLocks noGrp="1"/>
          </p:cNvSpPr>
          <p:nvPr>
            <p:ph idx="1"/>
          </p:nvPr>
        </p:nvSpPr>
        <p:spPr>
          <a:xfrm>
            <a:off x="272504" y="1180848"/>
            <a:ext cx="2737734" cy="5147284"/>
          </a:xfrm>
        </p:spPr>
        <p:txBody>
          <a:bodyPr/>
          <a:lstStyle/>
          <a:p>
            <a:r>
              <a:rPr lang="en-US" dirty="0"/>
              <a:t>The new code is better!</a:t>
            </a:r>
          </a:p>
          <a:p>
            <a:r>
              <a:rPr lang="en-US" dirty="0"/>
              <a:t>The main code was unchanged</a:t>
            </a:r>
          </a:p>
          <a:p>
            <a:r>
              <a:rPr lang="en-US" dirty="0"/>
              <a:t>Only the function was edited</a:t>
            </a:r>
          </a:p>
        </p:txBody>
      </p:sp>
      <p:pic>
        <p:nvPicPr>
          <p:cNvPr id="5" name="Picture 4">
            <a:extLst>
              <a:ext uri="{FF2B5EF4-FFF2-40B4-BE49-F238E27FC236}">
                <a16:creationId xmlns:a16="http://schemas.microsoft.com/office/drawing/2014/main" id="{C15675FD-6D12-8EF1-1B0E-D91C1CC65074}"/>
              </a:ext>
            </a:extLst>
          </p:cNvPr>
          <p:cNvPicPr>
            <a:picLocks noChangeAspect="1"/>
          </p:cNvPicPr>
          <p:nvPr/>
        </p:nvPicPr>
        <p:blipFill>
          <a:blip r:embed="rId2"/>
          <a:stretch>
            <a:fillRect/>
          </a:stretch>
        </p:blipFill>
        <p:spPr>
          <a:xfrm>
            <a:off x="2917842" y="1180848"/>
            <a:ext cx="9160832" cy="4879399"/>
          </a:xfrm>
          <a:prstGeom prst="rect">
            <a:avLst/>
          </a:prstGeom>
        </p:spPr>
      </p:pic>
    </p:spTree>
    <p:extLst>
      <p:ext uri="{BB962C8B-B14F-4D97-AF65-F5344CB8AC3E}">
        <p14:creationId xmlns:p14="http://schemas.microsoft.com/office/powerpoint/2010/main" val="208265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7D51-04CE-A3C2-C1C3-BE64F42081B0}"/>
              </a:ext>
            </a:extLst>
          </p:cNvPr>
          <p:cNvSpPr>
            <a:spLocks noGrp="1"/>
          </p:cNvSpPr>
          <p:nvPr>
            <p:ph type="title"/>
          </p:nvPr>
        </p:nvSpPr>
        <p:spPr/>
        <p:txBody>
          <a:bodyPr/>
          <a:lstStyle/>
          <a:p>
            <a:r>
              <a:rPr lang="en-US" dirty="0"/>
              <a:t>Talking Point: Who Needs Calculus?</a:t>
            </a:r>
          </a:p>
        </p:txBody>
      </p:sp>
      <p:sp>
        <p:nvSpPr>
          <p:cNvPr id="3" name="Content Placeholder 2">
            <a:extLst>
              <a:ext uri="{FF2B5EF4-FFF2-40B4-BE49-F238E27FC236}">
                <a16:creationId xmlns:a16="http://schemas.microsoft.com/office/drawing/2014/main" id="{622E7284-6EFD-743D-7DED-B7310E586A96}"/>
              </a:ext>
            </a:extLst>
          </p:cNvPr>
          <p:cNvSpPr>
            <a:spLocks noGrp="1"/>
          </p:cNvSpPr>
          <p:nvPr>
            <p:ph idx="1"/>
          </p:nvPr>
        </p:nvSpPr>
        <p:spPr>
          <a:xfrm>
            <a:off x="272503" y="1180848"/>
            <a:ext cx="11741865" cy="5147284"/>
          </a:xfrm>
        </p:spPr>
        <p:txBody>
          <a:bodyPr/>
          <a:lstStyle/>
          <a:p>
            <a:r>
              <a:rPr lang="en-US" dirty="0"/>
              <a:t>Newton’s method for ﬁnding a zero of a function </a:t>
            </a:r>
            <a:r>
              <a:rPr lang="en-US" i="1" dirty="0">
                <a:latin typeface="Times New Roman" panose="02020603050405020304" pitchFamily="18" charset="0"/>
                <a:cs typeface="Times New Roman" panose="02020603050405020304" pitchFamily="18" charset="0"/>
              </a:rPr>
              <a:t>f</a:t>
            </a:r>
            <a:r>
              <a:rPr lang="en-US" dirty="0"/>
              <a:t> is given by</a:t>
            </a:r>
          </a:p>
        </p:txBody>
      </p:sp>
      <p:pic>
        <p:nvPicPr>
          <p:cNvPr id="1026" name="Picture 2" descr="Online calculator: Newton's method">
            <a:extLst>
              <a:ext uri="{FF2B5EF4-FFF2-40B4-BE49-F238E27FC236}">
                <a16:creationId xmlns:a16="http://schemas.microsoft.com/office/drawing/2014/main" id="{4C5B9680-092E-E493-A745-8F58C5F86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22" y="2773976"/>
            <a:ext cx="4936142" cy="3520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07A14C-45ED-C715-6271-5DD9B9B019B6}"/>
              </a:ext>
            </a:extLst>
          </p:cNvPr>
          <p:cNvPicPr>
            <a:picLocks noChangeAspect="1"/>
          </p:cNvPicPr>
          <p:nvPr/>
        </p:nvPicPr>
        <p:blipFill rotWithShape="1">
          <a:blip r:embed="rId4"/>
          <a:srcRect r="2686"/>
          <a:stretch/>
        </p:blipFill>
        <p:spPr>
          <a:xfrm>
            <a:off x="4468259" y="1870818"/>
            <a:ext cx="2141467" cy="800212"/>
          </a:xfrm>
          <a:prstGeom prst="rect">
            <a:avLst/>
          </a:prstGeom>
        </p:spPr>
      </p:pic>
      <p:pic>
        <p:nvPicPr>
          <p:cNvPr id="7" name="Picture 6">
            <a:extLst>
              <a:ext uri="{FF2B5EF4-FFF2-40B4-BE49-F238E27FC236}">
                <a16:creationId xmlns:a16="http://schemas.microsoft.com/office/drawing/2014/main" id="{9B814E17-2F59-CD6F-125F-F4226EE7D9D6}"/>
              </a:ext>
            </a:extLst>
          </p:cNvPr>
          <p:cNvPicPr>
            <a:picLocks noChangeAspect="1"/>
          </p:cNvPicPr>
          <p:nvPr/>
        </p:nvPicPr>
        <p:blipFill>
          <a:blip r:embed="rId5"/>
          <a:stretch>
            <a:fillRect/>
          </a:stretch>
        </p:blipFill>
        <p:spPr>
          <a:xfrm>
            <a:off x="7288228" y="2671030"/>
            <a:ext cx="5056671" cy="4379815"/>
          </a:xfrm>
          <a:prstGeom prst="rect">
            <a:avLst/>
          </a:prstGeom>
        </p:spPr>
      </p:pic>
    </p:spTree>
    <p:extLst>
      <p:ext uri="{BB962C8B-B14F-4D97-AF65-F5344CB8AC3E}">
        <p14:creationId xmlns:p14="http://schemas.microsoft.com/office/powerpoint/2010/main" val="29114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7D51-04CE-A3C2-C1C3-BE64F42081B0}"/>
              </a:ext>
            </a:extLst>
          </p:cNvPr>
          <p:cNvSpPr>
            <a:spLocks noGrp="1"/>
          </p:cNvSpPr>
          <p:nvPr>
            <p:ph type="title"/>
          </p:nvPr>
        </p:nvSpPr>
        <p:spPr/>
        <p:txBody>
          <a:bodyPr/>
          <a:lstStyle/>
          <a:p>
            <a:r>
              <a:rPr lang="en-US" dirty="0"/>
              <a:t>Talking Point: Who Needs Calculus?</a:t>
            </a:r>
          </a:p>
        </p:txBody>
      </p:sp>
      <p:sp>
        <p:nvSpPr>
          <p:cNvPr id="3" name="Content Placeholder 2">
            <a:extLst>
              <a:ext uri="{FF2B5EF4-FFF2-40B4-BE49-F238E27FC236}">
                <a16:creationId xmlns:a16="http://schemas.microsoft.com/office/drawing/2014/main" id="{622E7284-6EFD-743D-7DED-B7310E586A96}"/>
              </a:ext>
            </a:extLst>
          </p:cNvPr>
          <p:cNvSpPr>
            <a:spLocks noGrp="1"/>
          </p:cNvSpPr>
          <p:nvPr>
            <p:ph idx="1"/>
          </p:nvPr>
        </p:nvSpPr>
        <p:spPr>
          <a:xfrm>
            <a:off x="272503" y="1077902"/>
            <a:ext cx="11501409" cy="5147284"/>
          </a:xfrm>
        </p:spPr>
        <p:txBody>
          <a:bodyPr/>
          <a:lstStyle/>
          <a:p>
            <a:r>
              <a:rPr lang="en-US" dirty="0"/>
              <a:t>Noting that the square root of </a:t>
            </a:r>
            <a:r>
              <a:rPr lang="en-US" i="1" dirty="0">
                <a:solidFill>
                  <a:srgbClr val="FF0000"/>
                </a:solidFill>
                <a:latin typeface="Times New Roman" panose="02020603050405020304" pitchFamily="18" charset="0"/>
                <a:cs typeface="Times New Roman" panose="02020603050405020304" pitchFamily="18" charset="0"/>
              </a:rPr>
              <a:t>A</a:t>
            </a:r>
            <a:r>
              <a:rPr lang="en-US" dirty="0"/>
              <a:t> is a zero of the function </a:t>
            </a:r>
            <a:r>
              <a:rPr lang="en-US" i="1" dirty="0">
                <a:solidFill>
                  <a:srgbClr val="FF0000"/>
                </a:solidFill>
                <a:latin typeface="Times New Roman" panose="02020603050405020304" pitchFamily="18" charset="0"/>
                <a:cs typeface="Times New Roman" panose="02020603050405020304" pitchFamily="18" charset="0"/>
              </a:rPr>
              <a:t>f (x) = x</a:t>
            </a:r>
            <a:r>
              <a:rPr lang="en-US" i="1" baseline="30000" dirty="0">
                <a:solidFill>
                  <a:srgbClr val="FF0000"/>
                </a:solidFill>
                <a:latin typeface="Times New Roman" panose="02020603050405020304" pitchFamily="18" charset="0"/>
                <a:cs typeface="Times New Roman" panose="02020603050405020304" pitchFamily="18" charset="0"/>
              </a:rPr>
              <a:t>2</a:t>
            </a:r>
            <a:r>
              <a:rPr lang="en-US" i="1" dirty="0">
                <a:solidFill>
                  <a:srgbClr val="FF0000"/>
                </a:solidFill>
                <a:latin typeface="Times New Roman" panose="02020603050405020304" pitchFamily="18" charset="0"/>
                <a:cs typeface="Times New Roman" panose="02020603050405020304" pitchFamily="18" charset="0"/>
              </a:rPr>
              <a:t> −A</a:t>
            </a:r>
            <a:r>
              <a:rPr lang="en-US" dirty="0"/>
              <a:t>, we can apply Newton’s method to the square root problem:</a:t>
            </a:r>
          </a:p>
        </p:txBody>
      </p:sp>
      <p:pic>
        <p:nvPicPr>
          <p:cNvPr id="4" name="Picture 3">
            <a:extLst>
              <a:ext uri="{FF2B5EF4-FFF2-40B4-BE49-F238E27FC236}">
                <a16:creationId xmlns:a16="http://schemas.microsoft.com/office/drawing/2014/main" id="{10464A86-A1E6-BD41-CCF6-CE2CA4233BE4}"/>
              </a:ext>
            </a:extLst>
          </p:cNvPr>
          <p:cNvPicPr>
            <a:picLocks noChangeAspect="1"/>
          </p:cNvPicPr>
          <p:nvPr/>
        </p:nvPicPr>
        <p:blipFill>
          <a:blip r:embed="rId2"/>
          <a:stretch>
            <a:fillRect/>
          </a:stretch>
        </p:blipFill>
        <p:spPr>
          <a:xfrm>
            <a:off x="5559228" y="3296636"/>
            <a:ext cx="6632772" cy="3561363"/>
          </a:xfrm>
          <a:prstGeom prst="rect">
            <a:avLst/>
          </a:prstGeom>
        </p:spPr>
      </p:pic>
      <p:pic>
        <p:nvPicPr>
          <p:cNvPr id="8" name="Picture 7">
            <a:extLst>
              <a:ext uri="{FF2B5EF4-FFF2-40B4-BE49-F238E27FC236}">
                <a16:creationId xmlns:a16="http://schemas.microsoft.com/office/drawing/2014/main" id="{95510FCE-28EE-6414-605E-4BF858EF5F83}"/>
              </a:ext>
            </a:extLst>
          </p:cNvPr>
          <p:cNvPicPr>
            <a:picLocks noChangeAspect="1"/>
          </p:cNvPicPr>
          <p:nvPr/>
        </p:nvPicPr>
        <p:blipFill>
          <a:blip r:embed="rId3"/>
          <a:stretch>
            <a:fillRect/>
          </a:stretch>
        </p:blipFill>
        <p:spPr>
          <a:xfrm>
            <a:off x="0" y="3465773"/>
            <a:ext cx="4766209" cy="3392226"/>
          </a:xfrm>
          <a:prstGeom prst="rect">
            <a:avLst/>
          </a:prstGeom>
        </p:spPr>
      </p:pic>
      <p:pic>
        <p:nvPicPr>
          <p:cNvPr id="9" name="Picture 8">
            <a:extLst>
              <a:ext uri="{FF2B5EF4-FFF2-40B4-BE49-F238E27FC236}">
                <a16:creationId xmlns:a16="http://schemas.microsoft.com/office/drawing/2014/main" id="{C6BAB9EC-CF89-642B-F0E3-2D09DFFBF5E3}"/>
              </a:ext>
            </a:extLst>
          </p:cNvPr>
          <p:cNvPicPr>
            <a:picLocks noChangeAspect="1"/>
          </p:cNvPicPr>
          <p:nvPr/>
        </p:nvPicPr>
        <p:blipFill rotWithShape="1">
          <a:blip r:embed="rId4"/>
          <a:srcRect r="2686"/>
          <a:stretch/>
        </p:blipFill>
        <p:spPr>
          <a:xfrm>
            <a:off x="665002" y="4127208"/>
            <a:ext cx="2141467" cy="800212"/>
          </a:xfrm>
          <a:prstGeom prst="rect">
            <a:avLst/>
          </a:prstGeom>
        </p:spPr>
      </p:pic>
      <p:pic>
        <p:nvPicPr>
          <p:cNvPr id="11" name="Picture 10">
            <a:extLst>
              <a:ext uri="{FF2B5EF4-FFF2-40B4-BE49-F238E27FC236}">
                <a16:creationId xmlns:a16="http://schemas.microsoft.com/office/drawing/2014/main" id="{AABDF98C-2509-9BC3-F5F4-0B6C645AB5C9}"/>
              </a:ext>
            </a:extLst>
          </p:cNvPr>
          <p:cNvPicPr>
            <a:picLocks noChangeAspect="1"/>
          </p:cNvPicPr>
          <p:nvPr/>
        </p:nvPicPr>
        <p:blipFill>
          <a:blip r:embed="rId5">
            <a:duotone>
              <a:schemeClr val="accent2">
                <a:shade val="45000"/>
                <a:satMod val="135000"/>
              </a:schemeClr>
              <a:prstClr val="white"/>
            </a:duotone>
          </a:blip>
          <a:stretch>
            <a:fillRect/>
          </a:stretch>
        </p:blipFill>
        <p:spPr>
          <a:xfrm>
            <a:off x="418088" y="2429740"/>
            <a:ext cx="4077269" cy="866896"/>
          </a:xfrm>
          <a:prstGeom prst="rect">
            <a:avLst/>
          </a:prstGeom>
        </p:spPr>
      </p:pic>
      <p:sp>
        <p:nvSpPr>
          <p:cNvPr id="13" name="TextBox 12">
            <a:extLst>
              <a:ext uri="{FF2B5EF4-FFF2-40B4-BE49-F238E27FC236}">
                <a16:creationId xmlns:a16="http://schemas.microsoft.com/office/drawing/2014/main" id="{5E3113FB-6634-064E-5BD3-C58E22348E73}"/>
              </a:ext>
            </a:extLst>
          </p:cNvPr>
          <p:cNvSpPr txBox="1"/>
          <p:nvPr/>
        </p:nvSpPr>
        <p:spPr>
          <a:xfrm>
            <a:off x="5680609" y="2096307"/>
            <a:ext cx="6511391" cy="1200329"/>
          </a:xfrm>
          <a:prstGeom prst="rect">
            <a:avLst/>
          </a:prstGeom>
          <a:noFill/>
        </p:spPr>
        <p:txBody>
          <a:bodyPr wrap="square">
            <a:spAutoFit/>
          </a:bodyPr>
          <a:lstStyle/>
          <a:p>
            <a:pPr algn="ctr"/>
            <a:r>
              <a:rPr lang="en-US" sz="2400" dirty="0"/>
              <a:t>If </a:t>
            </a:r>
            <a:r>
              <a:rPr lang="en-US" sz="2400" i="1" dirty="0">
                <a:latin typeface="Times New Roman" panose="02020603050405020304" pitchFamily="18" charset="0"/>
                <a:cs typeface="Times New Roman" panose="02020603050405020304" pitchFamily="18" charset="0"/>
              </a:rPr>
              <a:t>x</a:t>
            </a:r>
            <a:r>
              <a:rPr lang="en-US" sz="2400" i="1" baseline="-25000" dirty="0">
                <a:latin typeface="Times New Roman" panose="02020603050405020304" pitchFamily="18" charset="0"/>
                <a:cs typeface="Times New Roman" panose="02020603050405020304" pitchFamily="18" charset="0"/>
              </a:rPr>
              <a:t>0</a:t>
            </a:r>
            <a:r>
              <a:rPr lang="en-US" sz="2400" i="1" dirty="0">
                <a:latin typeface="Times New Roman" panose="02020603050405020304" pitchFamily="18" charset="0"/>
                <a:cs typeface="Times New Roman" panose="02020603050405020304" pitchFamily="18" charset="0"/>
              </a:rPr>
              <a:t> = A</a:t>
            </a:r>
            <a:r>
              <a:rPr lang="en-US" sz="2400" dirty="0"/>
              <a:t>, then the sequence of values obtained by this process is precisely the sequence of </a:t>
            </a:r>
            <a:r>
              <a:rPr lang="en-US" sz="2400" i="1" dirty="0">
                <a:latin typeface="Times New Roman" panose="02020603050405020304" pitchFamily="18" charset="0"/>
                <a:cs typeface="Times New Roman" panose="02020603050405020304" pitchFamily="18" charset="0"/>
              </a:rPr>
              <a:t>L</a:t>
            </a:r>
            <a:r>
              <a:rPr lang="en-US" sz="2400" i="1" baseline="-25000" dirty="0">
                <a:latin typeface="Times New Roman" panose="02020603050405020304" pitchFamily="18" charset="0"/>
                <a:cs typeface="Times New Roman" panose="02020603050405020304" pitchFamily="18" charset="0"/>
              </a:rPr>
              <a:t>i</a:t>
            </a:r>
            <a:r>
              <a:rPr lang="en-US" sz="2400" dirty="0"/>
              <a:t> that is generated by our rectangle averaging method.</a:t>
            </a:r>
          </a:p>
        </p:txBody>
      </p:sp>
    </p:spTree>
    <p:extLst>
      <p:ext uri="{BB962C8B-B14F-4D97-AF65-F5344CB8AC3E}">
        <p14:creationId xmlns:p14="http://schemas.microsoft.com/office/powerpoint/2010/main" val="95941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3E55-8396-1288-ABD3-F1E83F0F89D7}"/>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0973B551-463B-5050-D503-667992334E8A}"/>
              </a:ext>
            </a:extLst>
          </p:cNvPr>
          <p:cNvSpPr>
            <a:spLocks noGrp="1"/>
          </p:cNvSpPr>
          <p:nvPr>
            <p:ph idx="1"/>
          </p:nvPr>
        </p:nvSpPr>
        <p:spPr>
          <a:xfrm>
            <a:off x="272503" y="1180847"/>
            <a:ext cx="11741865" cy="5540627"/>
          </a:xfrm>
        </p:spPr>
        <p:txBody>
          <a:bodyPr>
            <a:normAutofit/>
          </a:bodyPr>
          <a:lstStyle/>
          <a:p>
            <a:r>
              <a:rPr lang="en-US" b="1" dirty="0"/>
              <a:t>Functions</a:t>
            </a:r>
            <a:r>
              <a:rPr lang="en-US" dirty="0"/>
              <a:t>: To specify a </a:t>
            </a:r>
            <a:r>
              <a:rPr lang="en-US" dirty="0">
                <a:latin typeface="Courier New" panose="02070309020205020404" pitchFamily="49" charset="0"/>
                <a:cs typeface="Courier New" panose="02070309020205020404" pitchFamily="49" charset="0"/>
              </a:rPr>
              <a:t>function</a:t>
            </a:r>
            <a:r>
              <a:rPr lang="en-US" dirty="0"/>
              <a:t>, code of the form</a:t>
            </a:r>
          </a:p>
          <a:p>
            <a:endParaRPr lang="en-US" dirty="0"/>
          </a:p>
          <a:p>
            <a:endParaRPr lang="en-US" dirty="0"/>
          </a:p>
          <a:p>
            <a:r>
              <a:rPr lang="en-US" dirty="0"/>
              <a:t>has to be placed in an </a:t>
            </a:r>
            <a:r>
              <a:rPr lang="en-US" dirty="0">
                <a:latin typeface="Courier New" panose="02070309020205020404" pitchFamily="49" charset="0"/>
                <a:cs typeface="Courier New" panose="02070309020205020404" pitchFamily="49" charset="0"/>
              </a:rPr>
              <a:t>m-ﬁle</a:t>
            </a:r>
            <a:r>
              <a:rPr lang="en-US" dirty="0"/>
              <a:t> or </a:t>
            </a:r>
            <a:r>
              <a:rPr lang="en-US" dirty="0">
                <a:latin typeface="Courier New" panose="02070309020205020404" pitchFamily="49" charset="0"/>
                <a:cs typeface="Courier New" panose="02070309020205020404" pitchFamily="49" charset="0"/>
              </a:rPr>
              <a:t>live function </a:t>
            </a:r>
            <a:r>
              <a:rPr lang="en-US" dirty="0"/>
              <a:t>whose name is the same as the name of the function. Function names follow the same rules as variable names. Functions may have zero, one, or more input parameters and zero, one, or more output parameters.</a:t>
            </a:r>
          </a:p>
          <a:p>
            <a:r>
              <a:rPr lang="en-US" b="1" dirty="0"/>
              <a:t>Local Variables</a:t>
            </a:r>
            <a:r>
              <a:rPr lang="en-US" dirty="0"/>
              <a:t>: Variables used by the function that are not input parameters are local, i.e., recognized only in the  function’s memory space (local space). In the function </a:t>
            </a:r>
            <a:r>
              <a:rPr lang="en-US" dirty="0" err="1">
                <a:latin typeface="Courier New" panose="02070309020205020404" pitchFamily="49" charset="0"/>
                <a:cs typeface="Courier New" panose="02070309020205020404" pitchFamily="49" charset="0"/>
              </a:rPr>
              <a:t>MySqrt</a:t>
            </a:r>
            <a:r>
              <a:rPr lang="en-US" dirty="0"/>
              <a:t>, </a:t>
            </a:r>
            <a:r>
              <a:rPr lang="en-US" dirty="0">
                <a:latin typeface="Courier New" panose="02070309020205020404" pitchFamily="49" charset="0"/>
                <a:cs typeface="Courier New" panose="02070309020205020404" pitchFamily="49" charset="0"/>
              </a:rPr>
              <a:t>L</a:t>
            </a:r>
            <a:r>
              <a:rPr lang="en-US" dirty="0"/>
              <a:t> and </a:t>
            </a:r>
            <a:r>
              <a:rPr lang="en-US" dirty="0">
                <a:latin typeface="Courier New" panose="02070309020205020404" pitchFamily="49" charset="0"/>
                <a:cs typeface="Courier New" panose="02070309020205020404" pitchFamily="49" charset="0"/>
              </a:rPr>
              <a:t>W</a:t>
            </a:r>
            <a:r>
              <a:rPr lang="en-US" dirty="0"/>
              <a:t> are two of the local variables.</a:t>
            </a:r>
          </a:p>
        </p:txBody>
      </p:sp>
      <p:pic>
        <p:nvPicPr>
          <p:cNvPr id="5" name="Picture 4">
            <a:extLst>
              <a:ext uri="{FF2B5EF4-FFF2-40B4-BE49-F238E27FC236}">
                <a16:creationId xmlns:a16="http://schemas.microsoft.com/office/drawing/2014/main" id="{0316161D-4824-EEA7-1C2C-000563B9F4E0}"/>
              </a:ext>
            </a:extLst>
          </p:cNvPr>
          <p:cNvPicPr>
            <a:picLocks noChangeAspect="1"/>
          </p:cNvPicPr>
          <p:nvPr/>
        </p:nvPicPr>
        <p:blipFill>
          <a:blip r:embed="rId3"/>
          <a:stretch>
            <a:fillRect/>
          </a:stretch>
        </p:blipFill>
        <p:spPr>
          <a:xfrm>
            <a:off x="2508531" y="1643566"/>
            <a:ext cx="6270413" cy="1271959"/>
          </a:xfrm>
          <a:prstGeom prst="rect">
            <a:avLst/>
          </a:prstGeom>
        </p:spPr>
      </p:pic>
    </p:spTree>
    <p:extLst>
      <p:ext uri="{BB962C8B-B14F-4D97-AF65-F5344CB8AC3E}">
        <p14:creationId xmlns:p14="http://schemas.microsoft.com/office/powerpoint/2010/main" val="411487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E19A-3BDD-9335-30D9-46CAB6518B58}"/>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5DFB3FE5-552B-2E92-50C0-6AD6B6F4948E}"/>
              </a:ext>
            </a:extLst>
          </p:cNvPr>
          <p:cNvSpPr>
            <a:spLocks noGrp="1"/>
          </p:cNvSpPr>
          <p:nvPr>
            <p:ph idx="1"/>
          </p:nvPr>
        </p:nvSpPr>
        <p:spPr/>
        <p:txBody>
          <a:bodyPr/>
          <a:lstStyle/>
          <a:p>
            <a:r>
              <a:rPr lang="en-US" b="1" dirty="0"/>
              <a:t>Function Execution: </a:t>
            </a:r>
            <a:r>
              <a:rPr lang="en-US" dirty="0"/>
              <a:t>When a function is called, the actual values are assigned to the input parameters. </a:t>
            </a:r>
          </a:p>
          <a:p>
            <a:r>
              <a:rPr lang="en-US" b="1" dirty="0"/>
              <a:t>Current Working Directory</a:t>
            </a:r>
            <a:r>
              <a:rPr lang="en-US" dirty="0"/>
              <a:t>: A user-deﬁned function is accessible if its function ﬁle is in the </a:t>
            </a:r>
            <a:r>
              <a:rPr lang="en-US" u="sng" dirty="0"/>
              <a:t>Current Directory</a:t>
            </a:r>
            <a:r>
              <a:rPr lang="en-US" b="1" dirty="0"/>
              <a:t>, </a:t>
            </a:r>
            <a:r>
              <a:rPr lang="en-US" dirty="0"/>
              <a:t>also called the current folder. The </a:t>
            </a:r>
            <a:r>
              <a:rPr lang="en-US" u="sng" dirty="0"/>
              <a:t>Current Directory </a:t>
            </a:r>
            <a:r>
              <a:rPr lang="en-US" dirty="0"/>
              <a:t>is indicated in a textbox near the top of the Matlab window.</a:t>
            </a:r>
          </a:p>
        </p:txBody>
      </p:sp>
    </p:spTree>
    <p:extLst>
      <p:ext uri="{BB962C8B-B14F-4D97-AF65-F5344CB8AC3E}">
        <p14:creationId xmlns:p14="http://schemas.microsoft.com/office/powerpoint/2010/main" val="185274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6C40-BEF5-CA3F-83C0-FE14CA30425F}"/>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FB07F654-1C22-D587-0504-E5D10D45E89A}"/>
              </a:ext>
            </a:extLst>
          </p:cNvPr>
          <p:cNvSpPr>
            <a:spLocks noGrp="1"/>
          </p:cNvSpPr>
          <p:nvPr>
            <p:ph idx="1"/>
          </p:nvPr>
        </p:nvSpPr>
        <p:spPr/>
        <p:txBody>
          <a:bodyPr>
            <a:normAutofit/>
          </a:bodyPr>
          <a:lstStyle/>
          <a:p>
            <a:r>
              <a:rPr lang="en-US" b="1" dirty="0" err="1"/>
              <a:t>semilogx</a:t>
            </a:r>
            <a:r>
              <a:rPr lang="en-US" b="1" dirty="0"/>
              <a:t>, </a:t>
            </a:r>
            <a:r>
              <a:rPr lang="en-US" b="1" dirty="0" err="1"/>
              <a:t>semilogy</a:t>
            </a:r>
            <a:r>
              <a:rPr lang="en-US" b="1" dirty="0"/>
              <a:t>, loglog: </a:t>
            </a:r>
            <a:r>
              <a:rPr lang="en-US" dirty="0"/>
              <a:t>Logarithmic scaling along the x-axis, y-axis, or both can be achieved by using </a:t>
            </a:r>
            <a:r>
              <a:rPr lang="en-US" dirty="0" err="1">
                <a:latin typeface="Courier New" panose="02070309020205020404" pitchFamily="49" charset="0"/>
                <a:cs typeface="Courier New" panose="02070309020205020404" pitchFamily="49" charset="0"/>
              </a:rPr>
              <a:t>semilogx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a:t>, </a:t>
            </a:r>
            <a:r>
              <a:rPr lang="en-US" dirty="0" err="1">
                <a:latin typeface="Courier New" panose="02070309020205020404" pitchFamily="49" charset="0"/>
                <a:cs typeface="Courier New" panose="02070309020205020404" pitchFamily="49" charset="0"/>
              </a:rPr>
              <a:t>semilogy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a:t>, or </a:t>
            </a:r>
            <a:r>
              <a:rPr lang="en-US" dirty="0">
                <a:latin typeface="Courier New" panose="02070309020205020404" pitchFamily="49" charset="0"/>
                <a:cs typeface="Courier New" panose="02070309020205020404" pitchFamily="49" charset="0"/>
              </a:rPr>
              <a:t>loglog(</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a:t>. When using a logarithmic plotting function to display error, it is wise to “keep away from zero”.</a:t>
            </a:r>
          </a:p>
          <a:p>
            <a:r>
              <a:rPr lang="en-US" b="1" dirty="0"/>
              <a:t>Complex Numbers: </a:t>
            </a:r>
            <a:r>
              <a:rPr lang="en-US" dirty="0"/>
              <a:t>MATLAB supports complex arithmetic. The statement </a:t>
            </a:r>
            <a:r>
              <a:rPr lang="en-US" dirty="0">
                <a:latin typeface="Courier New" panose="02070309020205020404" pitchFamily="49" charset="0"/>
                <a:cs typeface="Courier New" panose="02070309020205020404" pitchFamily="49" charset="0"/>
              </a:rPr>
              <a:t>x = sqrt(-1) </a:t>
            </a:r>
            <a:r>
              <a:rPr lang="en-US" dirty="0"/>
              <a:t>assigns to </a:t>
            </a:r>
            <a:r>
              <a:rPr lang="en-US" dirty="0">
                <a:latin typeface="Courier New" panose="02070309020205020404" pitchFamily="49" charset="0"/>
                <a:cs typeface="Courier New" panose="02070309020205020404" pitchFamily="49" charset="0"/>
              </a:rPr>
              <a:t>x </a:t>
            </a:r>
            <a:r>
              <a:rPr lang="en-US" dirty="0"/>
              <a:t>the imaginary number </a:t>
            </a:r>
            <a:r>
              <a:rPr lang="en-US" dirty="0" err="1">
                <a:latin typeface="Courier New" panose="02070309020205020404" pitchFamily="49" charset="0"/>
                <a:cs typeface="Courier New" panose="02070309020205020404" pitchFamily="49" charset="0"/>
              </a:rPr>
              <a:t>i</a:t>
            </a:r>
            <a:r>
              <a:rPr lang="en-US" dirty="0"/>
              <a:t> which satisﬁes </a:t>
            </a:r>
            <a:r>
              <a:rPr lang="en-US" dirty="0">
                <a:latin typeface="Courier New" panose="02070309020205020404" pitchFamily="49" charset="0"/>
                <a:cs typeface="Courier New" panose="02070309020205020404" pitchFamily="49" charset="0"/>
              </a:rPr>
              <a:t>i</a:t>
            </a:r>
            <a:r>
              <a:rPr lang="en-US" baseline="30000" dirty="0">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 −1</a:t>
            </a:r>
            <a:r>
              <a:rPr lang="en-US" dirty="0"/>
              <a:t>. If </a:t>
            </a:r>
            <a:r>
              <a:rPr lang="en-US" dirty="0">
                <a:latin typeface="Courier New" panose="02070309020205020404" pitchFamily="49" charset="0"/>
                <a:cs typeface="Courier New" panose="02070309020205020404" pitchFamily="49" charset="0"/>
              </a:rPr>
              <a:t>a = real(x) </a:t>
            </a:r>
            <a:r>
              <a:rPr lang="en-US" dirty="0"/>
              <a:t>and </a:t>
            </a:r>
            <a:r>
              <a:rPr lang="en-US" dirty="0">
                <a:latin typeface="Courier New" panose="02070309020205020404" pitchFamily="49" charset="0"/>
                <a:cs typeface="Courier New" panose="02070309020205020404" pitchFamily="49" charset="0"/>
              </a:rPr>
              <a:t>b = </a:t>
            </a:r>
            <a:r>
              <a:rPr lang="en-US" dirty="0" err="1">
                <a:latin typeface="Courier New" panose="02070309020205020404" pitchFamily="49" charset="0"/>
                <a:cs typeface="Courier New" panose="02070309020205020404" pitchFamily="49" charset="0"/>
              </a:rPr>
              <a:t>imag</a:t>
            </a:r>
            <a:r>
              <a:rPr lang="en-US" dirty="0">
                <a:latin typeface="Courier New" panose="02070309020205020404" pitchFamily="49" charset="0"/>
                <a:cs typeface="Courier New" panose="02070309020205020404" pitchFamily="49" charset="0"/>
              </a:rPr>
              <a:t>(x), </a:t>
            </a:r>
            <a:r>
              <a:rPr lang="en-US" dirty="0"/>
              <a:t>then a and b are assigned the real and imaginary parts of the value in </a:t>
            </a:r>
            <a:r>
              <a:rPr lang="en-US" dirty="0">
                <a:latin typeface="Courier New" panose="02070309020205020404" pitchFamily="49" charset="0"/>
                <a:cs typeface="Courier New" panose="02070309020205020404" pitchFamily="49" charset="0"/>
              </a:rPr>
              <a:t>x</a:t>
            </a:r>
            <a:r>
              <a:rPr lang="en-US" dirty="0"/>
              <a:t>. The arithmetic operations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 and </a:t>
            </a:r>
            <a:r>
              <a:rPr lang="en-US" dirty="0">
                <a:latin typeface="Courier New" panose="02070309020205020404" pitchFamily="49" charset="0"/>
                <a:cs typeface="Courier New" panose="02070309020205020404" pitchFamily="49" charset="0"/>
              </a:rPr>
              <a:t>/</a:t>
            </a:r>
            <a:r>
              <a:rPr lang="en-US" dirty="0"/>
              <a:t> all work when the operands are complex. </a:t>
            </a:r>
          </a:p>
        </p:txBody>
      </p:sp>
    </p:spTree>
    <p:extLst>
      <p:ext uri="{BB962C8B-B14F-4D97-AF65-F5344CB8AC3E}">
        <p14:creationId xmlns:p14="http://schemas.microsoft.com/office/powerpoint/2010/main" val="99519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C3B-D29D-EF00-8243-6D64735A67C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91AEE1C-0460-48D0-9AE9-D9EBADFB68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402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201706" y="0"/>
            <a:ext cx="7955228"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dirty="0"/>
              <a:t>IDS 1721 </a:t>
            </a:r>
          </a:p>
          <a:p>
            <a:pPr algn="l">
              <a:defRPr/>
            </a:pPr>
            <a:r>
              <a:rPr lang="en-US" sz="7200" b="1" dirty="0"/>
              <a:t>Computing and Problem Solving for STEM</a:t>
            </a:r>
            <a:br>
              <a:rPr lang="en-US" sz="7200" b="1" dirty="0"/>
            </a:br>
            <a:r>
              <a:rPr lang="en-US" sz="6500" b="1" dirty="0">
                <a:solidFill>
                  <a:srgbClr val="7030A0"/>
                </a:solidFill>
              </a:rPr>
              <a:t>Chapter 05</a:t>
            </a:r>
          </a:p>
          <a:p>
            <a:pPr algn="l">
              <a:defRPr/>
            </a:pPr>
            <a:r>
              <a:rPr lang="en-US" sz="6500" b="1" dirty="0">
                <a:solidFill>
                  <a:srgbClr val="7030A0"/>
                </a:solidFill>
              </a:rPr>
              <a:t>Abstraction</a:t>
            </a:r>
          </a:p>
          <a:p>
            <a:pPr algn="l">
              <a:defRPr/>
            </a:pPr>
            <a:r>
              <a:rPr lang="en-US" dirty="0"/>
              <a:t>Lesson 02</a:t>
            </a:r>
            <a:endParaRPr lang="en-US" b="1" dirty="0"/>
          </a:p>
        </p:txBody>
      </p:sp>
    </p:spTree>
    <p:extLst>
      <p:ext uri="{BB962C8B-B14F-4D97-AF65-F5344CB8AC3E}">
        <p14:creationId xmlns:p14="http://schemas.microsoft.com/office/powerpoint/2010/main" val="61529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50C4-E1A1-1705-FB6B-F7AD559456C6}"/>
              </a:ext>
            </a:extLst>
          </p:cNvPr>
          <p:cNvSpPr>
            <a:spLocks noGrp="1"/>
          </p:cNvSpPr>
          <p:nvPr>
            <p:ph type="title"/>
          </p:nvPr>
        </p:nvSpPr>
        <p:spPr/>
        <p:txBody>
          <a:bodyPr/>
          <a:lstStyle/>
          <a:p>
            <a:r>
              <a:rPr lang="en-US" dirty="0"/>
              <a:t>Chapter 05: Overview</a:t>
            </a:r>
          </a:p>
        </p:txBody>
      </p:sp>
      <p:sp>
        <p:nvSpPr>
          <p:cNvPr id="3" name="Content Placeholder 2">
            <a:extLst>
              <a:ext uri="{FF2B5EF4-FFF2-40B4-BE49-F238E27FC236}">
                <a16:creationId xmlns:a16="http://schemas.microsoft.com/office/drawing/2014/main" id="{799B180D-4364-B046-CF85-E1C85B403559}"/>
              </a:ext>
            </a:extLst>
          </p:cNvPr>
          <p:cNvSpPr>
            <a:spLocks noGrp="1"/>
          </p:cNvSpPr>
          <p:nvPr>
            <p:ph idx="1"/>
          </p:nvPr>
        </p:nvSpPr>
        <p:spPr>
          <a:xfrm>
            <a:off x="119270" y="1180847"/>
            <a:ext cx="12072729" cy="5410783"/>
          </a:xfrm>
        </p:spPr>
        <p:txBody>
          <a:bodyPr>
            <a:normAutofit fontScale="92500" lnSpcReduction="10000"/>
          </a:bodyPr>
          <a:lstStyle/>
          <a:p>
            <a:r>
              <a:rPr lang="en-US" sz="4000" b="1" dirty="0"/>
              <a:t>Learn the concepts for:</a:t>
            </a:r>
          </a:p>
          <a:p>
            <a:pPr lvl="1"/>
            <a:r>
              <a:rPr lang="en-US" sz="3600" dirty="0"/>
              <a:t>Functions, specification,  implementation, local variables, parameters, output parameters, call-by-value, efficiency, level of abstraction, subfunctions, in-line code</a:t>
            </a:r>
            <a:endParaRPr lang="en-US" sz="4000" dirty="0"/>
          </a:p>
          <a:p>
            <a:pPr marL="228600" lvl="1">
              <a:spcBef>
                <a:spcPts val="1000"/>
              </a:spcBef>
            </a:pPr>
            <a:r>
              <a:rPr lang="en-US" sz="4000" b="1" dirty="0"/>
              <a:t>Learn language features:</a:t>
            </a:r>
          </a:p>
          <a:p>
            <a:pPr marL="685800" lvl="2">
              <a:spcBef>
                <a:spcPts val="1000"/>
              </a:spcBef>
            </a:pPr>
            <a:r>
              <a:rPr lang="en-US" sz="3600" b="1" dirty="0"/>
              <a:t>Function</a:t>
            </a:r>
            <a:r>
              <a:rPr lang="en-US" sz="3600" dirty="0"/>
              <a:t>: A named set of statements stored in an m-file. A function may have any number of input parameters and output parameters.</a:t>
            </a:r>
          </a:p>
          <a:p>
            <a:pPr marL="685800" lvl="2">
              <a:spcBef>
                <a:spcPts val="1000"/>
              </a:spcBef>
            </a:pPr>
            <a:r>
              <a:rPr lang="en-US" sz="3600" b="1" dirty="0"/>
              <a:t>Subfunction</a:t>
            </a:r>
            <a:r>
              <a:rPr lang="en-US" sz="3600" dirty="0"/>
              <a:t>: A function m-file may contain more than one function. The top function is the main function and is accessible by scripts and other functions </a:t>
            </a:r>
          </a:p>
          <a:p>
            <a:pPr marL="685800" lvl="2">
              <a:spcBef>
                <a:spcPts val="1000"/>
              </a:spcBef>
            </a:pPr>
            <a:endParaRPr lang="en-US" sz="3600" dirty="0"/>
          </a:p>
          <a:p>
            <a:pPr lvl="1"/>
            <a:endParaRPr lang="en-US" sz="3600" dirty="0"/>
          </a:p>
        </p:txBody>
      </p:sp>
    </p:spTree>
    <p:extLst>
      <p:ext uri="{BB962C8B-B14F-4D97-AF65-F5344CB8AC3E}">
        <p14:creationId xmlns:p14="http://schemas.microsoft.com/office/powerpoint/2010/main" val="4139804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0D7-DC7B-A8D6-DEB3-9C2055028689}"/>
              </a:ext>
            </a:extLst>
          </p:cNvPr>
          <p:cNvSpPr>
            <a:spLocks noGrp="1"/>
          </p:cNvSpPr>
          <p:nvPr>
            <p:ph type="title"/>
          </p:nvPr>
        </p:nvSpPr>
        <p:spPr/>
        <p:txBody>
          <a:bodyPr>
            <a:normAutofit/>
          </a:bodyPr>
          <a:lstStyle/>
          <a:p>
            <a:r>
              <a:rPr lang="en-US" dirty="0"/>
              <a:t>Course Learning Outcomes</a:t>
            </a:r>
          </a:p>
        </p:txBody>
      </p:sp>
      <p:sp>
        <p:nvSpPr>
          <p:cNvPr id="3" name="Content Placeholder 2">
            <a:extLst>
              <a:ext uri="{FF2B5EF4-FFF2-40B4-BE49-F238E27FC236}">
                <a16:creationId xmlns:a16="http://schemas.microsoft.com/office/drawing/2014/main" id="{EEA82FBA-2EB2-5C2F-0014-4EC7486CBC0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Describe the fundamentals of the computing environment for problem-solving using variables, </a:t>
            </a:r>
            <a:r>
              <a:rPr lang="en-US" dirty="0">
                <a:solidFill>
                  <a:srgbClr val="FF0000"/>
                </a:solidFill>
              </a:rPr>
              <a:t>arrays</a:t>
            </a:r>
            <a:r>
              <a:rPr lang="en-US" dirty="0"/>
              <a:t>, and functions. </a:t>
            </a:r>
          </a:p>
          <a:p>
            <a:pPr marL="514350" indent="-514350">
              <a:buFont typeface="+mj-lt"/>
              <a:buAutoNum type="arabicPeriod"/>
            </a:pPr>
            <a:r>
              <a:rPr lang="en-US" dirty="0"/>
              <a:t>Interpret </a:t>
            </a:r>
            <a:r>
              <a:rPr lang="en-US" dirty="0">
                <a:solidFill>
                  <a:srgbClr val="FF0000"/>
                </a:solidFill>
              </a:rPr>
              <a:t>computing concepts </a:t>
            </a:r>
            <a:r>
              <a:rPr lang="en-US" dirty="0"/>
              <a:t>and distinguish between environment provided functions and user-defined functions. </a:t>
            </a:r>
          </a:p>
          <a:p>
            <a:pPr marL="514350" indent="-514350">
              <a:buFont typeface="+mj-lt"/>
              <a:buAutoNum type="arabicPeriod"/>
            </a:pPr>
            <a:r>
              <a:rPr lang="en-US" dirty="0">
                <a:solidFill>
                  <a:srgbClr val="FF0000"/>
                </a:solidFill>
              </a:rPr>
              <a:t>Utilize programming concepts such as iteration processes, </a:t>
            </a:r>
            <a:r>
              <a:rPr lang="en-US" dirty="0"/>
              <a:t>conditional statements, </a:t>
            </a:r>
            <a:r>
              <a:rPr lang="en-US" dirty="0">
                <a:solidFill>
                  <a:srgbClr val="FF0000"/>
                </a:solidFill>
              </a:rPr>
              <a:t>and logical constructs to design solutions to diverse problems. </a:t>
            </a:r>
          </a:p>
          <a:p>
            <a:pPr marL="514350" indent="-514350">
              <a:buFont typeface="+mj-lt"/>
              <a:buAutoNum type="arabicPeriod"/>
            </a:pPr>
            <a:r>
              <a:rPr lang="en-US" dirty="0">
                <a:solidFill>
                  <a:srgbClr val="FF0000"/>
                </a:solidFill>
              </a:rPr>
              <a:t>Implement pseudo code into working code using structured programming principles. </a:t>
            </a:r>
          </a:p>
          <a:p>
            <a:pPr marL="514350" indent="-514350">
              <a:buFont typeface="+mj-lt"/>
              <a:buAutoNum type="arabicPeriod"/>
            </a:pPr>
            <a:r>
              <a:rPr lang="en-US" dirty="0"/>
              <a:t>Formulate and refine algorithms to solve problems in STEM Fields </a:t>
            </a:r>
          </a:p>
          <a:p>
            <a:pPr marL="514350" indent="-514350">
              <a:buFont typeface="+mj-lt"/>
              <a:buAutoNum type="arabicPeriod"/>
            </a:pPr>
            <a:r>
              <a:rPr lang="en-US" dirty="0"/>
              <a:t>Communicate and </a:t>
            </a:r>
            <a:r>
              <a:rPr lang="en-US" dirty="0">
                <a:solidFill>
                  <a:srgbClr val="FF0000"/>
                </a:solidFill>
              </a:rPr>
              <a:t>comment on code </a:t>
            </a:r>
            <a:r>
              <a:rPr lang="en-US" dirty="0"/>
              <a:t>and solutions to multi-step problems through careful, organized, and well-annotated work. </a:t>
            </a:r>
          </a:p>
        </p:txBody>
      </p:sp>
    </p:spTree>
    <p:extLst>
      <p:ext uri="{BB962C8B-B14F-4D97-AF65-F5344CB8AC3E}">
        <p14:creationId xmlns:p14="http://schemas.microsoft.com/office/powerpoint/2010/main" val="273792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AA05-C29B-3504-5D46-97775C802026}"/>
              </a:ext>
            </a:extLst>
          </p:cNvPr>
          <p:cNvSpPr>
            <a:spLocks noGrp="1"/>
          </p:cNvSpPr>
          <p:nvPr>
            <p:ph type="title"/>
          </p:nvPr>
        </p:nvSpPr>
        <p:spPr/>
        <p:txBody>
          <a:bodyPr/>
          <a:lstStyle/>
          <a:p>
            <a:r>
              <a:rPr lang="en-US" dirty="0"/>
              <a:t>Problem Statement: Oval Odometer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1FD418-2A87-564E-63C6-EF944E33C1A6}"/>
                  </a:ext>
                </a:extLst>
              </p:cNvPr>
              <p:cNvSpPr>
                <a:spLocks noGrp="1"/>
              </p:cNvSpPr>
              <p:nvPr>
                <p:ph idx="1"/>
              </p:nvPr>
            </p:nvSpPr>
            <p:spPr/>
            <p:txBody>
              <a:bodyPr>
                <a:normAutofit/>
              </a:bodyPr>
              <a:lstStyle/>
              <a:p>
                <a:r>
                  <a:rPr lang="en-US" b="1" dirty="0"/>
                  <a:t>Problem Statement: </a:t>
                </a:r>
                <a:r>
                  <a:rPr lang="en-US" dirty="0"/>
                  <a:t>Implement functions (inner and outer) to determine the perimeter approximation for an ellipse with radius </a:t>
                </a:r>
                <a:r>
                  <a:rPr lang="en-US" dirty="0">
                    <a:latin typeface="Courier New" panose="02070309020205020404" pitchFamily="49" charset="0"/>
                    <a:cs typeface="Courier New" panose="02070309020205020404" pitchFamily="49" charset="0"/>
                  </a:rPr>
                  <a:t>a</a:t>
                </a:r>
                <a:r>
                  <a:rPr lang="en-US" dirty="0"/>
                  <a:t> and </a:t>
                </a:r>
                <a:r>
                  <a:rPr lang="en-US" dirty="0">
                    <a:latin typeface="Courier New" panose="02070309020205020404" pitchFamily="49" charset="0"/>
                    <a:cs typeface="Courier New" panose="02070309020205020404" pitchFamily="49" charset="0"/>
                  </a:rPr>
                  <a:t>b</a:t>
                </a:r>
                <a:r>
                  <a:rPr lang="en-US" dirty="0"/>
                  <a:t>.</a:t>
                </a:r>
              </a:p>
              <a:p>
                <a:r>
                  <a:rPr lang="en-US" dirty="0"/>
                  <a:t>The area </a:t>
                </a:r>
                <a:r>
                  <a:rPr lang="en-US" i="1" dirty="0">
                    <a:latin typeface="Times New Roman" panose="02020603050405020304" pitchFamily="18" charset="0"/>
                    <a:cs typeface="Times New Roman" panose="02020603050405020304" pitchFamily="18" charset="0"/>
                  </a:rPr>
                  <a:t>A</a:t>
                </a:r>
                <a:r>
                  <a:rPr lang="en-US" dirty="0"/>
                  <a:t> enclosed by the ellipse</a:t>
                </a:r>
              </a:p>
              <a:p>
                <a:pPr marL="0" indent="0">
                  <a:buNone/>
                </a:pPr>
                <a:r>
                  <a:rPr lang="en-US" dirty="0"/>
                  <a:t>   is given by </a:t>
                </a:r>
                <a:r>
                  <a:rPr lang="en-US" i="1" dirty="0">
                    <a:latin typeface="Times New Roman" panose="02020603050405020304" pitchFamily="18" charset="0"/>
                    <a:cs typeface="Times New Roman" panose="02020603050405020304" pitchFamily="18" charset="0"/>
                  </a:rPr>
                  <a:t>A = </a:t>
                </a:r>
                <a:r>
                  <a:rPr lang="en-US" i="1" dirty="0">
                    <a:latin typeface="Times New Roman" panose="02020603050405020304" pitchFamily="18" charset="0"/>
                    <a:cs typeface="Times New Roman" panose="02020603050405020304" pitchFamily="18" charset="0"/>
                    <a:sym typeface="Symbol" panose="05050102010706020507" pitchFamily="18" charset="2"/>
                  </a:rPr>
                  <a:t> ab </a:t>
                </a:r>
                <a:r>
                  <a:rPr lang="en-US" dirty="0">
                    <a:sym typeface="Symbol" panose="05050102010706020507" pitchFamily="18" charset="2"/>
                  </a:rPr>
                  <a:t>(</a:t>
                </a:r>
                <a:r>
                  <a:rPr lang="en-US" i="1" dirty="0" err="1">
                    <a:latin typeface="Times New Roman" panose="02020603050405020304" pitchFamily="18" charset="0"/>
                    <a:cs typeface="Times New Roman" panose="02020603050405020304" pitchFamily="18" charset="0"/>
                    <a:sym typeface="Symbol" panose="05050102010706020507" pitchFamily="18" charset="2"/>
                  </a:rPr>
                  <a:t>A</a:t>
                </a:r>
                <a:r>
                  <a:rPr lang="en-US" i="1" baseline="-25000" dirty="0" err="1">
                    <a:latin typeface="Times New Roman" panose="02020603050405020304" pitchFamily="18" charset="0"/>
                    <a:cs typeface="Times New Roman" panose="02020603050405020304" pitchFamily="18" charset="0"/>
                    <a:sym typeface="Symbol" panose="05050102010706020507" pitchFamily="18" charset="2"/>
                  </a:rPr>
                  <a:t>circle</a:t>
                </a:r>
                <a:r>
                  <a:rPr lang="en-US" i="1" dirty="0">
                    <a:latin typeface="Times New Roman" panose="02020603050405020304" pitchFamily="18" charset="0"/>
                    <a:cs typeface="Times New Roman" panose="02020603050405020304" pitchFamily="18" charset="0"/>
                    <a:sym typeface="Symbol" panose="05050102010706020507" pitchFamily="18" charset="2"/>
                  </a:rPr>
                  <a:t> =  r</a:t>
                </a:r>
                <a:r>
                  <a:rPr lang="en-US" i="1" baseline="30000" dirty="0">
                    <a:latin typeface="Times New Roman" panose="02020603050405020304" pitchFamily="18" charset="0"/>
                    <a:cs typeface="Times New Roman" panose="02020603050405020304" pitchFamily="18" charset="0"/>
                    <a:sym typeface="Symbol" panose="05050102010706020507" pitchFamily="18" charset="2"/>
                  </a:rPr>
                  <a:t>2</a:t>
                </a:r>
                <a:r>
                  <a:rPr lang="en-US" i="1" dirty="0">
                    <a:latin typeface="Times New Roman" panose="02020603050405020304" pitchFamily="18" charset="0"/>
                    <a:cs typeface="Times New Roman" panose="02020603050405020304" pitchFamily="18" charset="0"/>
                    <a:sym typeface="Symbol" panose="05050102010706020507" pitchFamily="18" charset="2"/>
                  </a:rPr>
                  <a:t> </a:t>
                </a:r>
                <a:r>
                  <a:rPr lang="en-US" dirty="0">
                    <a:sym typeface="Symbol" panose="05050102010706020507" pitchFamily="18" charset="2"/>
                  </a:rPr>
                  <a:t>).</a:t>
                </a:r>
              </a:p>
              <a:p>
                <a:r>
                  <a:rPr lang="en-US" dirty="0">
                    <a:sym typeface="Symbol" panose="05050102010706020507" pitchFamily="18" charset="2"/>
                  </a:rPr>
                  <a:t>We can think of </a:t>
                </a:r>
                <a:r>
                  <a:rPr lang="en-US" i="1" dirty="0">
                    <a:latin typeface="Times New Roman" panose="02020603050405020304" pitchFamily="18" charset="0"/>
                    <a:cs typeface="Times New Roman" panose="02020603050405020304" pitchFamily="18" charset="0"/>
                    <a:sym typeface="Symbol" panose="05050102010706020507" pitchFamily="18" charset="2"/>
                  </a:rPr>
                  <a:t>a</a:t>
                </a:r>
                <a:r>
                  <a:rPr lang="en-US" dirty="0">
                    <a:sym typeface="Symbol" panose="05050102010706020507" pitchFamily="18" charset="2"/>
                  </a:rPr>
                  <a:t> and </a:t>
                </a:r>
                <a:r>
                  <a:rPr lang="en-US" i="1" dirty="0">
                    <a:latin typeface="Times New Roman" panose="02020603050405020304" pitchFamily="18" charset="0"/>
                    <a:cs typeface="Times New Roman" panose="02020603050405020304" pitchFamily="18" charset="0"/>
                    <a:sym typeface="Symbol" panose="05050102010706020507" pitchFamily="18" charset="2"/>
                  </a:rPr>
                  <a:t>b</a:t>
                </a:r>
                <a:r>
                  <a:rPr lang="en-US" dirty="0">
                    <a:sym typeface="Symbol" panose="05050102010706020507" pitchFamily="18" charset="2"/>
                  </a:rPr>
                  <a:t> as the radius (major and minor). Interestingly, there is no snappy, one-line analogy of </a:t>
                </a:r>
                <a:r>
                  <a:rPr lang="en-US" i="1" dirty="0">
                    <a:latin typeface="Times New Roman" panose="02020603050405020304" pitchFamily="18" charset="0"/>
                    <a:cs typeface="Times New Roman" panose="02020603050405020304" pitchFamily="18" charset="0"/>
                    <a:sym typeface="Symbol" panose="05050102010706020507" pitchFamily="18" charset="2"/>
                  </a:rPr>
                  <a:t>2πr</a:t>
                </a:r>
                <a:r>
                  <a:rPr lang="en-US" dirty="0">
                    <a:sym typeface="Symbol" panose="05050102010706020507" pitchFamily="18" charset="2"/>
                  </a:rPr>
                  <a:t> for the perimeter </a:t>
                </a:r>
                <a:r>
                  <a:rPr lang="en-US" i="1" dirty="0">
                    <a:latin typeface="French Script MT" panose="03020402040607040605" pitchFamily="66" charset="0"/>
                    <a:cs typeface="Times New Roman" panose="02020603050405020304" pitchFamily="18" charset="0"/>
                  </a:rPr>
                  <a:t>P</a:t>
                </a:r>
                <a:r>
                  <a:rPr lang="en-US" dirty="0">
                    <a:sym typeface="Symbol" panose="05050102010706020507" pitchFamily="18" charset="2"/>
                  </a:rPr>
                  <a:t> of an ellipse. Recipes like </a:t>
                </a:r>
                <a:r>
                  <a:rPr lang="en-US" i="1" dirty="0">
                    <a:latin typeface="Times New Roman" panose="02020603050405020304" pitchFamily="18" charset="0"/>
                    <a:cs typeface="Times New Roman" panose="02020603050405020304" pitchFamily="18" charset="0"/>
                    <a:sym typeface="Symbol" panose="05050102010706020507" pitchFamily="18" charset="2"/>
                  </a:rPr>
                  <a:t>π(a +b) </a:t>
                </a:r>
                <a:r>
                  <a:rPr lang="en-US" dirty="0">
                    <a:sym typeface="Symbol" panose="05050102010706020507" pitchFamily="18" charset="2"/>
                  </a:rPr>
                  <a:t>and </a:t>
                </a:r>
                <a:r>
                  <a:rPr lang="en-US" i="1" dirty="0">
                    <a:latin typeface="Times New Roman" panose="02020603050405020304" pitchFamily="18" charset="0"/>
                    <a:cs typeface="Times New Roman" panose="02020603050405020304" pitchFamily="18" charset="0"/>
                    <a:sym typeface="Symbol" panose="05050102010706020507" pitchFamily="18" charset="2"/>
                  </a:rPr>
                  <a:t>2π </a:t>
                </a:r>
                <a14:m>
                  <m:oMath xmlns:m="http://schemas.openxmlformats.org/officeDocument/2006/math">
                    <m:rad>
                      <m:radPr>
                        <m:degHide m:val="on"/>
                        <m:ctrlPr>
                          <a:rPr lang="en-US" i="1" smtClean="0">
                            <a:latin typeface="Cambria Math" panose="02040503050406030204" pitchFamily="18" charset="0"/>
                            <a:cs typeface="Times New Roman" panose="02020603050405020304" pitchFamily="18" charset="0"/>
                            <a:sym typeface="Symbol" panose="05050102010706020507" pitchFamily="18" charset="2"/>
                          </a:rPr>
                        </m:ctrlPr>
                      </m:radPr>
                      <m:deg/>
                      <m:e>
                        <m:r>
                          <a:rPr lang="en-US" b="0" i="1" smtClean="0">
                            <a:latin typeface="Cambria Math" panose="02040503050406030204" pitchFamily="18" charset="0"/>
                            <a:cs typeface="Times New Roman" panose="02020603050405020304" pitchFamily="18" charset="0"/>
                            <a:sym typeface="Symbol" panose="05050102010706020507" pitchFamily="18" charset="2"/>
                          </a:rPr>
                          <m:t>𝑎𝑏</m:t>
                        </m:r>
                      </m:e>
                    </m:rad>
                  </m:oMath>
                </a14:m>
                <a:r>
                  <a:rPr lang="en-US" i="1" dirty="0">
                    <a:latin typeface="Times New Roman" panose="02020603050405020304" pitchFamily="18" charset="0"/>
                    <a:cs typeface="Times New Roman" panose="02020603050405020304" pitchFamily="18" charset="0"/>
                    <a:sym typeface="Symbol" panose="05050102010706020507" pitchFamily="18" charset="2"/>
                  </a:rPr>
                  <a:t> </a:t>
                </a:r>
                <a:r>
                  <a:rPr lang="en-US" dirty="0">
                    <a:sym typeface="Symbol" panose="05050102010706020507" pitchFamily="18" charset="2"/>
                  </a:rPr>
                  <a:t>are just crude approximations. What if we want to compute </a:t>
                </a:r>
                <a:r>
                  <a:rPr lang="en-US" i="1" dirty="0">
                    <a:latin typeface="Times New Roman" panose="02020603050405020304" pitchFamily="18" charset="0"/>
                    <a:cs typeface="Times New Roman" panose="02020603050405020304" pitchFamily="18" charset="0"/>
                    <a:sym typeface="Symbol" panose="05050102010706020507" pitchFamily="18" charset="2"/>
                  </a:rPr>
                  <a:t>P</a:t>
                </a:r>
                <a:r>
                  <a:rPr lang="en-US" dirty="0">
                    <a:sym typeface="Symbol" panose="05050102010706020507" pitchFamily="18" charset="2"/>
                  </a:rPr>
                  <a:t> to high precision?</a:t>
                </a:r>
                <a:endParaRPr lang="en-US" dirty="0"/>
              </a:p>
            </p:txBody>
          </p:sp>
        </mc:Choice>
        <mc:Fallback xmlns="">
          <p:sp>
            <p:nvSpPr>
              <p:cNvPr id="3" name="Content Placeholder 2">
                <a:extLst>
                  <a:ext uri="{FF2B5EF4-FFF2-40B4-BE49-F238E27FC236}">
                    <a16:creationId xmlns:a16="http://schemas.microsoft.com/office/drawing/2014/main" id="{151FD418-2A87-564E-63C6-EF944E33C1A6}"/>
                  </a:ext>
                </a:extLst>
              </p:cNvPr>
              <p:cNvSpPr>
                <a:spLocks noGrp="1" noRot="1" noChangeAspect="1" noMove="1" noResize="1" noEditPoints="1" noAdjustHandles="1" noChangeArrowheads="1" noChangeShapeType="1" noTextEdit="1"/>
              </p:cNvSpPr>
              <p:nvPr>
                <p:ph idx="1"/>
              </p:nvPr>
            </p:nvSpPr>
            <p:spPr>
              <a:blipFill>
                <a:blip r:embed="rId2"/>
                <a:stretch>
                  <a:fillRect l="-1194" t="-248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A647E22-4352-2D06-1E72-2B593F46CC16}"/>
              </a:ext>
            </a:extLst>
          </p:cNvPr>
          <p:cNvPicPr>
            <a:picLocks noChangeAspect="1"/>
          </p:cNvPicPr>
          <p:nvPr/>
        </p:nvPicPr>
        <p:blipFill>
          <a:blip r:embed="rId3">
            <a:duotone>
              <a:schemeClr val="accent1">
                <a:shade val="45000"/>
                <a:satMod val="135000"/>
              </a:schemeClr>
              <a:prstClr val="white"/>
            </a:duotone>
          </a:blip>
          <a:stretch>
            <a:fillRect/>
          </a:stretch>
        </p:blipFill>
        <p:spPr>
          <a:xfrm>
            <a:off x="6725313" y="2659452"/>
            <a:ext cx="5057080" cy="1062883"/>
          </a:xfrm>
          <a:prstGeom prst="rect">
            <a:avLst/>
          </a:prstGeom>
        </p:spPr>
      </p:pic>
    </p:spTree>
    <p:extLst>
      <p:ext uri="{BB962C8B-B14F-4D97-AF65-F5344CB8AC3E}">
        <p14:creationId xmlns:p14="http://schemas.microsoft.com/office/powerpoint/2010/main" val="2217771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FFA7-8EC7-4DA3-6657-813E9A6D0FB1}"/>
              </a:ext>
            </a:extLst>
          </p:cNvPr>
          <p:cNvPicPr>
            <a:picLocks noChangeAspect="1"/>
          </p:cNvPicPr>
          <p:nvPr/>
        </p:nvPicPr>
        <p:blipFill>
          <a:blip r:embed="rId2"/>
          <a:stretch>
            <a:fillRect/>
          </a:stretch>
        </p:blipFill>
        <p:spPr>
          <a:xfrm>
            <a:off x="8710102" y="1180848"/>
            <a:ext cx="3481898" cy="5677152"/>
          </a:xfrm>
          <a:prstGeom prst="rect">
            <a:avLst/>
          </a:prstGeom>
        </p:spPr>
      </p:pic>
      <p:sp>
        <p:nvSpPr>
          <p:cNvPr id="2" name="Title 1">
            <a:extLst>
              <a:ext uri="{FF2B5EF4-FFF2-40B4-BE49-F238E27FC236}">
                <a16:creationId xmlns:a16="http://schemas.microsoft.com/office/drawing/2014/main" id="{900C369D-16D0-5994-93BC-F0ECD5DDCD62}"/>
              </a:ext>
            </a:extLst>
          </p:cNvPr>
          <p:cNvSpPr>
            <a:spLocks noGrp="1"/>
          </p:cNvSpPr>
          <p:nvPr>
            <p:ph type="title"/>
          </p:nvPr>
        </p:nvSpPr>
        <p:spPr/>
        <p:txBody>
          <a:bodyPr/>
          <a:lstStyle/>
          <a:p>
            <a:r>
              <a:rPr lang="en-US" dirty="0"/>
              <a:t>Problem Statement: Oval Odometer</a:t>
            </a:r>
          </a:p>
        </p:txBody>
      </p:sp>
      <p:sp>
        <p:nvSpPr>
          <p:cNvPr id="3" name="Content Placeholder 2">
            <a:extLst>
              <a:ext uri="{FF2B5EF4-FFF2-40B4-BE49-F238E27FC236}">
                <a16:creationId xmlns:a16="http://schemas.microsoft.com/office/drawing/2014/main" id="{D541553E-CE74-7D93-AF5A-73A083B59E7E}"/>
              </a:ext>
            </a:extLst>
          </p:cNvPr>
          <p:cNvSpPr>
            <a:spLocks noGrp="1"/>
          </p:cNvSpPr>
          <p:nvPr>
            <p:ph idx="1"/>
          </p:nvPr>
        </p:nvSpPr>
        <p:spPr>
          <a:xfrm>
            <a:off x="272503" y="1180848"/>
            <a:ext cx="8771695" cy="5147284"/>
          </a:xfrm>
        </p:spPr>
        <p:txBody>
          <a:bodyPr/>
          <a:lstStyle/>
          <a:p>
            <a:r>
              <a:rPr lang="en-US" dirty="0"/>
              <a:t>One idea is to distribute n points on the ellipse and compute the perimeter of the “inner” polygon that they deﬁne. The figure illustrates the </a:t>
            </a:r>
            <a:r>
              <a:rPr lang="en-US" i="1" dirty="0">
                <a:latin typeface="Times New Roman" panose="02020603050405020304" pitchFamily="18" charset="0"/>
                <a:cs typeface="Times New Roman" panose="02020603050405020304" pitchFamily="18" charset="0"/>
              </a:rPr>
              <a:t>n = 6 </a:t>
            </a:r>
            <a:r>
              <a:rPr lang="en-US" dirty="0"/>
              <a:t>case. For general </a:t>
            </a:r>
            <a:r>
              <a:rPr lang="en-US" i="1" dirty="0">
                <a:latin typeface="Times New Roman" panose="02020603050405020304" pitchFamily="18" charset="0"/>
                <a:cs typeface="Times New Roman" panose="02020603050405020304" pitchFamily="18" charset="0"/>
              </a:rPr>
              <a:t>n</a:t>
            </a:r>
            <a:r>
              <a:rPr lang="en-US" dirty="0"/>
              <a:t>, the perimeter points are given by</a:t>
            </a:r>
          </a:p>
          <a:p>
            <a:endParaRPr lang="en-US" dirty="0"/>
          </a:p>
          <a:p>
            <a:r>
              <a:rPr lang="en-US" dirty="0"/>
              <a:t>where </a:t>
            </a:r>
            <a:r>
              <a:rPr lang="en-US" i="1" dirty="0">
                <a:latin typeface="Times New Roman" panose="02020603050405020304" pitchFamily="18" charset="0"/>
                <a:cs typeface="Times New Roman" panose="02020603050405020304" pitchFamily="18" charset="0"/>
              </a:rPr>
              <a:t>θ = 2π/n</a:t>
            </a:r>
            <a:r>
              <a:rPr lang="en-US" dirty="0"/>
              <a:t>. If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 (n)</a:t>
            </a:r>
            <a:r>
              <a:rPr lang="en-US" i="1" dirty="0">
                <a:latin typeface="Times New Roman" panose="02020603050405020304" pitchFamily="18" charset="0"/>
                <a:cs typeface="Times New Roman" panose="02020603050405020304" pitchFamily="18" charset="0"/>
              </a:rPr>
              <a:t> </a:t>
            </a:r>
            <a:r>
              <a:rPr lang="en-US" dirty="0"/>
              <a:t>denotes the perimeter of the inner polygon, then clearly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 → </a:t>
            </a:r>
            <a:r>
              <a:rPr lang="en-US" i="1" dirty="0">
                <a:latin typeface="French Script MT" panose="03020402040607040605" pitchFamily="66" charset="0"/>
                <a:cs typeface="Times New Roman" panose="02020603050405020304" pitchFamily="18" charset="0"/>
              </a:rPr>
              <a:t>P</a:t>
            </a:r>
            <a:r>
              <a:rPr lang="en-US" i="1" dirty="0">
                <a:latin typeface="Times New Roman" panose="02020603050405020304" pitchFamily="18" charset="0"/>
                <a:cs typeface="Times New Roman" panose="02020603050405020304" pitchFamily="18" charset="0"/>
              </a:rPr>
              <a:t> </a:t>
            </a:r>
            <a:r>
              <a:rPr lang="en-US" dirty="0"/>
              <a:t>in the limit.</a:t>
            </a:r>
          </a:p>
        </p:txBody>
      </p:sp>
      <p:pic>
        <p:nvPicPr>
          <p:cNvPr id="7" name="Picture 6">
            <a:extLst>
              <a:ext uri="{FF2B5EF4-FFF2-40B4-BE49-F238E27FC236}">
                <a16:creationId xmlns:a16="http://schemas.microsoft.com/office/drawing/2014/main" id="{BE10F009-5487-FA10-B6DF-E881895188B7}"/>
              </a:ext>
            </a:extLst>
          </p:cNvPr>
          <p:cNvPicPr>
            <a:picLocks noChangeAspect="1"/>
          </p:cNvPicPr>
          <p:nvPr/>
        </p:nvPicPr>
        <p:blipFill>
          <a:blip r:embed="rId3">
            <a:duotone>
              <a:schemeClr val="accent1">
                <a:shade val="45000"/>
                <a:satMod val="135000"/>
              </a:schemeClr>
              <a:prstClr val="white"/>
            </a:duotone>
          </a:blip>
          <a:stretch>
            <a:fillRect/>
          </a:stretch>
        </p:blipFill>
        <p:spPr>
          <a:xfrm>
            <a:off x="2759679" y="3429000"/>
            <a:ext cx="3861773" cy="499758"/>
          </a:xfrm>
          <a:prstGeom prst="rect">
            <a:avLst/>
          </a:prstGeom>
        </p:spPr>
      </p:pic>
    </p:spTree>
    <p:extLst>
      <p:ext uri="{BB962C8B-B14F-4D97-AF65-F5344CB8AC3E}">
        <p14:creationId xmlns:p14="http://schemas.microsoft.com/office/powerpoint/2010/main" val="282045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369D-16D0-5994-93BC-F0ECD5DDCD62}"/>
              </a:ext>
            </a:extLst>
          </p:cNvPr>
          <p:cNvSpPr>
            <a:spLocks noGrp="1"/>
          </p:cNvSpPr>
          <p:nvPr>
            <p:ph type="title"/>
          </p:nvPr>
        </p:nvSpPr>
        <p:spPr/>
        <p:txBody>
          <a:bodyPr/>
          <a:lstStyle/>
          <a:p>
            <a:r>
              <a:rPr lang="en-US" dirty="0"/>
              <a:t>Problem Statement: Oval Odometer</a:t>
            </a:r>
          </a:p>
        </p:txBody>
      </p:sp>
      <p:sp>
        <p:nvSpPr>
          <p:cNvPr id="3" name="Content Placeholder 2">
            <a:extLst>
              <a:ext uri="{FF2B5EF4-FFF2-40B4-BE49-F238E27FC236}">
                <a16:creationId xmlns:a16="http://schemas.microsoft.com/office/drawing/2014/main" id="{D541553E-CE74-7D93-AF5A-73A083B59E7E}"/>
              </a:ext>
            </a:extLst>
          </p:cNvPr>
          <p:cNvSpPr>
            <a:spLocks noGrp="1"/>
          </p:cNvSpPr>
          <p:nvPr>
            <p:ph idx="1"/>
          </p:nvPr>
        </p:nvSpPr>
        <p:spPr>
          <a:xfrm>
            <a:off x="272503" y="1180847"/>
            <a:ext cx="8771695" cy="5540627"/>
          </a:xfrm>
        </p:spPr>
        <p:txBody>
          <a:bodyPr>
            <a:normAutofit lnSpcReduction="10000"/>
          </a:bodyPr>
          <a:lstStyle/>
          <a:p>
            <a:r>
              <a:rPr lang="en-US" dirty="0"/>
              <a:t>An “outer” polygon approximation can be obtained by computing the perimeter of the polygon whose sides are tangent to the ellipse at </a:t>
            </a:r>
            <a:r>
              <a:rPr lang="en-US" i="1" dirty="0">
                <a:latin typeface="Times New Roman" panose="02020603050405020304" pitchFamily="18"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n</a:t>
            </a:r>
            <a:r>
              <a:rPr lang="en-US" dirty="0"/>
              <a:t>. The outer polygon vertices are given by</a:t>
            </a:r>
          </a:p>
          <a:p>
            <a:endParaRPr lang="en-US" dirty="0"/>
          </a:p>
          <a:p>
            <a:endParaRPr lang="en-US" dirty="0"/>
          </a:p>
          <a:p>
            <a:pPr marL="0" indent="0">
              <a:buNone/>
            </a:pPr>
            <a:r>
              <a:rPr lang="en-US" dirty="0"/>
              <a:t>  where</a:t>
            </a:r>
          </a:p>
          <a:p>
            <a:endParaRPr lang="en-US" dirty="0"/>
          </a:p>
          <a:p>
            <a:r>
              <a:rPr lang="en-US" dirty="0"/>
              <a:t>If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a:t>
            </a:r>
            <a:r>
              <a:rPr lang="en-US" dirty="0"/>
              <a:t> denotes the perimeter of the outer polygon, then it is obvious that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 → </a:t>
            </a:r>
            <a:r>
              <a:rPr lang="en-US" i="1" dirty="0">
                <a:latin typeface="French Script MT" panose="03020402040607040605" pitchFamily="66" charset="0"/>
                <a:cs typeface="Times New Roman" panose="02020603050405020304" pitchFamily="18" charset="0"/>
              </a:rPr>
              <a:t>P</a:t>
            </a:r>
            <a:r>
              <a:rPr lang="en-US" i="1" dirty="0">
                <a:latin typeface="Times New Roman" panose="02020603050405020304" pitchFamily="18" charset="0"/>
                <a:cs typeface="Times New Roman" panose="02020603050405020304" pitchFamily="18" charset="0"/>
              </a:rPr>
              <a:t>  </a:t>
            </a:r>
            <a:r>
              <a:rPr lang="en-US" dirty="0"/>
              <a:t>in the limit.</a:t>
            </a:r>
          </a:p>
        </p:txBody>
      </p:sp>
      <p:pic>
        <p:nvPicPr>
          <p:cNvPr id="5" name="Picture 4">
            <a:extLst>
              <a:ext uri="{FF2B5EF4-FFF2-40B4-BE49-F238E27FC236}">
                <a16:creationId xmlns:a16="http://schemas.microsoft.com/office/drawing/2014/main" id="{15091E6B-D9E2-1A93-3173-0023B9A04A56}"/>
              </a:ext>
            </a:extLst>
          </p:cNvPr>
          <p:cNvPicPr>
            <a:picLocks noChangeAspect="1"/>
          </p:cNvPicPr>
          <p:nvPr/>
        </p:nvPicPr>
        <p:blipFill>
          <a:blip r:embed="rId2">
            <a:duotone>
              <a:schemeClr val="accent1">
                <a:shade val="45000"/>
                <a:satMod val="135000"/>
              </a:schemeClr>
              <a:prstClr val="white"/>
            </a:duotone>
          </a:blip>
          <a:stretch>
            <a:fillRect/>
          </a:stretch>
        </p:blipFill>
        <p:spPr>
          <a:xfrm>
            <a:off x="1009959" y="3092999"/>
            <a:ext cx="7296781" cy="491666"/>
          </a:xfrm>
          <a:prstGeom prst="rect">
            <a:avLst/>
          </a:prstGeom>
        </p:spPr>
      </p:pic>
      <p:pic>
        <p:nvPicPr>
          <p:cNvPr id="8" name="Picture 7">
            <a:extLst>
              <a:ext uri="{FF2B5EF4-FFF2-40B4-BE49-F238E27FC236}">
                <a16:creationId xmlns:a16="http://schemas.microsoft.com/office/drawing/2014/main" id="{E6D2C356-184C-8674-9707-F608E814A87E}"/>
              </a:ext>
            </a:extLst>
          </p:cNvPr>
          <p:cNvPicPr>
            <a:picLocks noChangeAspect="1"/>
          </p:cNvPicPr>
          <p:nvPr/>
        </p:nvPicPr>
        <p:blipFill>
          <a:blip r:embed="rId3"/>
          <a:stretch>
            <a:fillRect/>
          </a:stretch>
        </p:blipFill>
        <p:spPr>
          <a:xfrm>
            <a:off x="3331678" y="3806144"/>
            <a:ext cx="1957425" cy="833160"/>
          </a:xfrm>
          <a:prstGeom prst="rect">
            <a:avLst/>
          </a:prstGeom>
        </p:spPr>
      </p:pic>
      <p:pic>
        <p:nvPicPr>
          <p:cNvPr id="4" name="Picture 3">
            <a:extLst>
              <a:ext uri="{FF2B5EF4-FFF2-40B4-BE49-F238E27FC236}">
                <a16:creationId xmlns:a16="http://schemas.microsoft.com/office/drawing/2014/main" id="{DDB3E2AE-FE95-943E-ED2E-59AF78F8E56F}"/>
              </a:ext>
            </a:extLst>
          </p:cNvPr>
          <p:cNvPicPr>
            <a:picLocks noChangeAspect="1"/>
          </p:cNvPicPr>
          <p:nvPr/>
        </p:nvPicPr>
        <p:blipFill>
          <a:blip r:embed="rId4"/>
          <a:stretch>
            <a:fillRect/>
          </a:stretch>
        </p:blipFill>
        <p:spPr>
          <a:xfrm>
            <a:off x="8710102" y="1180848"/>
            <a:ext cx="3481898" cy="5677152"/>
          </a:xfrm>
          <a:prstGeom prst="rect">
            <a:avLst/>
          </a:prstGeom>
        </p:spPr>
      </p:pic>
    </p:spTree>
    <p:extLst>
      <p:ext uri="{BB962C8B-B14F-4D97-AF65-F5344CB8AC3E}">
        <p14:creationId xmlns:p14="http://schemas.microsoft.com/office/powerpoint/2010/main" val="2639349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EB6D-61B0-9F0C-47B6-0CB31D14F766}"/>
              </a:ext>
            </a:extLst>
          </p:cNvPr>
          <p:cNvSpPr>
            <a:spLocks noGrp="1"/>
          </p:cNvSpPr>
          <p:nvPr>
            <p:ph type="title"/>
          </p:nvPr>
        </p:nvSpPr>
        <p:spPr/>
        <p:txBody>
          <a:bodyPr/>
          <a:lstStyle/>
          <a:p>
            <a:r>
              <a:rPr lang="en-US" dirty="0"/>
              <a:t>Problem Statement: Oval Odometer</a:t>
            </a:r>
          </a:p>
        </p:txBody>
      </p:sp>
      <p:sp>
        <p:nvSpPr>
          <p:cNvPr id="3" name="Content Placeholder 2">
            <a:extLst>
              <a:ext uri="{FF2B5EF4-FFF2-40B4-BE49-F238E27FC236}">
                <a16:creationId xmlns:a16="http://schemas.microsoft.com/office/drawing/2014/main" id="{D7589132-1B1F-EB26-9DCD-505FBEBD6F8A}"/>
              </a:ext>
            </a:extLst>
          </p:cNvPr>
          <p:cNvSpPr>
            <a:spLocks noGrp="1"/>
          </p:cNvSpPr>
          <p:nvPr>
            <p:ph idx="1"/>
          </p:nvPr>
        </p:nvSpPr>
        <p:spPr>
          <a:xfrm>
            <a:off x="272504" y="1180847"/>
            <a:ext cx="8701564" cy="5540627"/>
          </a:xfrm>
        </p:spPr>
        <p:txBody>
          <a:bodyPr>
            <a:normAutofit lnSpcReduction="10000"/>
          </a:bodyPr>
          <a:lstStyle/>
          <a:p>
            <a:r>
              <a:rPr lang="en-US" dirty="0"/>
              <a:t>Let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ave(n) </a:t>
            </a:r>
            <a:r>
              <a:rPr lang="en-US" dirty="0"/>
              <a:t>be the average of the two perimeters:</a:t>
            </a:r>
          </a:p>
          <a:p>
            <a:endParaRPr lang="en-US" dirty="0"/>
          </a:p>
          <a:p>
            <a:endParaRPr lang="en-US" dirty="0"/>
          </a:p>
          <a:p>
            <a:r>
              <a:rPr lang="en-US" dirty="0"/>
              <a:t>Since the true perimeter is in between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a:t>
            </a:r>
            <a:r>
              <a:rPr lang="en-US" dirty="0"/>
              <a:t> and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 </a:t>
            </a:r>
            <a:r>
              <a:rPr lang="en-US" dirty="0"/>
              <a:t>it follows that</a:t>
            </a:r>
          </a:p>
          <a:p>
            <a:endParaRPr lang="en-US" dirty="0"/>
          </a:p>
          <a:p>
            <a:endParaRPr lang="en-US" dirty="0"/>
          </a:p>
          <a:p>
            <a:r>
              <a:rPr lang="en-US" dirty="0"/>
              <a:t>Thus, the discrepancy between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a:t>
            </a:r>
            <a:r>
              <a:rPr lang="en-US" dirty="0"/>
              <a:t> and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 </a:t>
            </a:r>
            <a:r>
              <a:rPr lang="en-US" dirty="0"/>
              <a:t>is more than twice as big as the absolute error in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 </a:t>
            </a:r>
            <a:r>
              <a:rPr lang="en-US" dirty="0"/>
              <a:t>This fact can be used to obtain perimeter estimates of prescribed accuracy.</a:t>
            </a:r>
          </a:p>
        </p:txBody>
      </p:sp>
      <p:pic>
        <p:nvPicPr>
          <p:cNvPr id="6" name="Picture 5">
            <a:extLst>
              <a:ext uri="{FF2B5EF4-FFF2-40B4-BE49-F238E27FC236}">
                <a16:creationId xmlns:a16="http://schemas.microsoft.com/office/drawing/2014/main" id="{EC4B79AB-0F56-B977-CE5D-DC7FD5094D66}"/>
              </a:ext>
            </a:extLst>
          </p:cNvPr>
          <p:cNvPicPr>
            <a:picLocks noChangeAspect="1"/>
          </p:cNvPicPr>
          <p:nvPr/>
        </p:nvPicPr>
        <p:blipFill>
          <a:blip r:embed="rId2"/>
          <a:stretch>
            <a:fillRect/>
          </a:stretch>
        </p:blipFill>
        <p:spPr>
          <a:xfrm>
            <a:off x="2500458" y="1853020"/>
            <a:ext cx="4329794" cy="873995"/>
          </a:xfrm>
          <a:prstGeom prst="rect">
            <a:avLst/>
          </a:prstGeom>
        </p:spPr>
      </p:pic>
      <p:pic>
        <p:nvPicPr>
          <p:cNvPr id="8" name="Picture 7">
            <a:extLst>
              <a:ext uri="{FF2B5EF4-FFF2-40B4-BE49-F238E27FC236}">
                <a16:creationId xmlns:a16="http://schemas.microsoft.com/office/drawing/2014/main" id="{528D332E-7DBB-36A9-CA77-30D18285A68C}"/>
              </a:ext>
            </a:extLst>
          </p:cNvPr>
          <p:cNvPicPr>
            <a:picLocks noChangeAspect="1"/>
          </p:cNvPicPr>
          <p:nvPr/>
        </p:nvPicPr>
        <p:blipFill>
          <a:blip r:embed="rId3"/>
          <a:stretch>
            <a:fillRect/>
          </a:stretch>
        </p:blipFill>
        <p:spPr>
          <a:xfrm>
            <a:off x="1606907" y="3688977"/>
            <a:ext cx="5602208" cy="884018"/>
          </a:xfrm>
          <a:prstGeom prst="rect">
            <a:avLst/>
          </a:prstGeom>
        </p:spPr>
      </p:pic>
      <p:pic>
        <p:nvPicPr>
          <p:cNvPr id="5" name="Picture 4">
            <a:extLst>
              <a:ext uri="{FF2B5EF4-FFF2-40B4-BE49-F238E27FC236}">
                <a16:creationId xmlns:a16="http://schemas.microsoft.com/office/drawing/2014/main" id="{F77468AF-B66E-ED5F-538A-97B3FA8EFCF2}"/>
              </a:ext>
            </a:extLst>
          </p:cNvPr>
          <p:cNvPicPr>
            <a:picLocks noChangeAspect="1"/>
          </p:cNvPicPr>
          <p:nvPr/>
        </p:nvPicPr>
        <p:blipFill>
          <a:blip r:embed="rId4"/>
          <a:stretch>
            <a:fillRect/>
          </a:stretch>
        </p:blipFill>
        <p:spPr>
          <a:xfrm>
            <a:off x="8710102" y="1180848"/>
            <a:ext cx="3481898" cy="5677152"/>
          </a:xfrm>
          <a:prstGeom prst="rect">
            <a:avLst/>
          </a:prstGeom>
        </p:spPr>
      </p:pic>
    </p:spTree>
    <p:extLst>
      <p:ext uri="{BB962C8B-B14F-4D97-AF65-F5344CB8AC3E}">
        <p14:creationId xmlns:p14="http://schemas.microsoft.com/office/powerpoint/2010/main" val="1239573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EB6D-61B0-9F0C-47B6-0CB31D14F766}"/>
              </a:ext>
            </a:extLst>
          </p:cNvPr>
          <p:cNvSpPr>
            <a:spLocks noGrp="1"/>
          </p:cNvSpPr>
          <p:nvPr>
            <p:ph type="title"/>
          </p:nvPr>
        </p:nvSpPr>
        <p:spPr/>
        <p:txBody>
          <a:bodyPr/>
          <a:lstStyle/>
          <a:p>
            <a:r>
              <a:rPr lang="en-US" dirty="0"/>
              <a:t>Problem Statement: Oval Odometer</a:t>
            </a:r>
          </a:p>
        </p:txBody>
      </p:sp>
      <p:sp>
        <p:nvSpPr>
          <p:cNvPr id="3" name="Content Placeholder 2">
            <a:extLst>
              <a:ext uri="{FF2B5EF4-FFF2-40B4-BE49-F238E27FC236}">
                <a16:creationId xmlns:a16="http://schemas.microsoft.com/office/drawing/2014/main" id="{D7589132-1B1F-EB26-9DCD-505FBEBD6F8A}"/>
              </a:ext>
            </a:extLst>
          </p:cNvPr>
          <p:cNvSpPr>
            <a:spLocks noGrp="1"/>
          </p:cNvSpPr>
          <p:nvPr>
            <p:ph idx="1"/>
          </p:nvPr>
        </p:nvSpPr>
        <p:spPr>
          <a:xfrm>
            <a:off x="272504" y="1180847"/>
            <a:ext cx="8701564" cy="5540627"/>
          </a:xfrm>
        </p:spPr>
        <p:txBody>
          <a:bodyPr>
            <a:normAutofit/>
          </a:bodyPr>
          <a:lstStyle/>
          <a:p>
            <a:r>
              <a:rPr lang="en-US" dirty="0"/>
              <a:t>Implement functions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a,b,n</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a,b,n</a:t>
            </a:r>
            <a:r>
              <a:rPr lang="en-US" dirty="0">
                <a:latin typeface="Courier New" panose="02070309020205020404" pitchFamily="49" charset="0"/>
                <a:cs typeface="Courier New" panose="02070309020205020404" pitchFamily="49" charset="0"/>
              </a:rPr>
              <a:t>) </a:t>
            </a:r>
            <a:r>
              <a:rPr lang="en-US" dirty="0"/>
              <a:t>that return the inner and outer perimeter approximations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 </a:t>
            </a:r>
            <a:r>
              <a:rPr lang="en-US" dirty="0"/>
              <a:t>and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 </a:t>
            </a:r>
          </a:p>
          <a:p>
            <a:r>
              <a:rPr lang="en-US" dirty="0"/>
              <a:t>Implement a function </a:t>
            </a:r>
            <a:r>
              <a:rPr lang="en-US" dirty="0" err="1">
                <a:latin typeface="Courier New" panose="02070309020205020404" pitchFamily="49" charset="0"/>
                <a:cs typeface="Courier New" panose="02070309020205020404" pitchFamily="49" charset="0"/>
              </a:rPr>
              <a:t>P_ave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a,b,tol</a:t>
            </a:r>
            <a:r>
              <a:rPr lang="en-US" dirty="0">
                <a:latin typeface="Courier New" panose="02070309020205020404" pitchFamily="49" charset="0"/>
                <a:cs typeface="Courier New" panose="02070309020205020404" pitchFamily="49" charset="0"/>
              </a:rPr>
              <a:t>) </a:t>
            </a:r>
            <a:r>
              <a:rPr lang="en-US" dirty="0"/>
              <a:t>that returns perimeter estimate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a:t>
            </a:r>
            <a:r>
              <a:rPr lang="en-US" dirty="0"/>
              <a:t> where </a:t>
            </a:r>
            <a:r>
              <a:rPr lang="en-US" i="1" dirty="0">
                <a:latin typeface="Times New Roman" panose="02020603050405020304" pitchFamily="18" charset="0"/>
                <a:cs typeface="Times New Roman" panose="02020603050405020304" pitchFamily="18" charset="0"/>
              </a:rPr>
              <a:t>n</a:t>
            </a:r>
            <a:r>
              <a:rPr lang="en-US" dirty="0"/>
              <a:t> is determined so that the relative error is approximately equal to </a:t>
            </a:r>
            <a:r>
              <a:rPr lang="en-US" dirty="0" err="1">
                <a:latin typeface="Courier New" panose="02070309020205020404" pitchFamily="49" charset="0"/>
                <a:cs typeface="Courier New" panose="02070309020205020404" pitchFamily="49" charset="0"/>
              </a:rPr>
              <a:t>tol</a:t>
            </a:r>
            <a:r>
              <a:rPr lang="en-US" dirty="0"/>
              <a:t>, a small positive tolerance.</a:t>
            </a:r>
          </a:p>
        </p:txBody>
      </p:sp>
      <p:pic>
        <p:nvPicPr>
          <p:cNvPr id="5" name="Picture 4">
            <a:extLst>
              <a:ext uri="{FF2B5EF4-FFF2-40B4-BE49-F238E27FC236}">
                <a16:creationId xmlns:a16="http://schemas.microsoft.com/office/drawing/2014/main" id="{F77468AF-B66E-ED5F-538A-97B3FA8EFCF2}"/>
              </a:ext>
            </a:extLst>
          </p:cNvPr>
          <p:cNvPicPr>
            <a:picLocks noChangeAspect="1"/>
          </p:cNvPicPr>
          <p:nvPr/>
        </p:nvPicPr>
        <p:blipFill>
          <a:blip r:embed="rId2"/>
          <a:stretch>
            <a:fillRect/>
          </a:stretch>
        </p:blipFill>
        <p:spPr>
          <a:xfrm>
            <a:off x="8710102" y="1180848"/>
            <a:ext cx="3481898" cy="5677152"/>
          </a:xfrm>
          <a:prstGeom prst="rect">
            <a:avLst/>
          </a:prstGeom>
        </p:spPr>
      </p:pic>
    </p:spTree>
    <p:extLst>
      <p:ext uri="{BB962C8B-B14F-4D97-AF65-F5344CB8AC3E}">
        <p14:creationId xmlns:p14="http://schemas.microsoft.com/office/powerpoint/2010/main" val="1625161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p:txBody>
          <a:bodyPr/>
          <a:lstStyle/>
          <a:p>
            <a:pPr marL="0" indent="0">
              <a:buNone/>
            </a:pPr>
            <a:r>
              <a:rPr lang="en-US" dirty="0"/>
              <a:t>Our plan is to </a:t>
            </a:r>
          </a:p>
          <a:p>
            <a:r>
              <a:rPr lang="en-US" dirty="0"/>
              <a:t>(a) implement the functions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P_outer</a:t>
            </a:r>
            <a:r>
              <a:rPr lang="en-US" dirty="0"/>
              <a:t>, </a:t>
            </a:r>
          </a:p>
          <a:p>
            <a:r>
              <a:rPr lang="en-US" dirty="0"/>
              <a:t>(b) write a script that explores their accuracy as </a:t>
            </a:r>
            <a:r>
              <a:rPr lang="en-US" i="1" dirty="0">
                <a:latin typeface="Times New Roman" panose="02020603050405020304" pitchFamily="18" charset="0"/>
                <a:cs typeface="Times New Roman" panose="02020603050405020304" pitchFamily="18" charset="0"/>
              </a:rPr>
              <a:t>n</a:t>
            </a:r>
            <a:r>
              <a:rPr lang="en-US" dirty="0"/>
              <a:t> increases, </a:t>
            </a:r>
          </a:p>
          <a:p>
            <a:r>
              <a:rPr lang="en-US" dirty="0"/>
              <a:t>(c) ﬁgure out how to determine </a:t>
            </a:r>
            <a:r>
              <a:rPr lang="en-US" i="1" dirty="0">
                <a:latin typeface="Times New Roman" panose="02020603050405020304" pitchFamily="18" charset="0"/>
                <a:cs typeface="Times New Roman" panose="02020603050405020304" pitchFamily="18" charset="0"/>
              </a:rPr>
              <a:t>n</a:t>
            </a:r>
            <a:r>
              <a:rPr lang="en-US" dirty="0"/>
              <a:t> so that the relative error in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a:t>
            </a:r>
            <a:r>
              <a:rPr lang="en-US" dirty="0"/>
              <a:t> is roughly equal to a prescribed tolerance, and </a:t>
            </a:r>
          </a:p>
          <a:p>
            <a:r>
              <a:rPr lang="en-US" dirty="0"/>
              <a:t>(d) implement </a:t>
            </a:r>
            <a:r>
              <a:rPr lang="en-US" dirty="0" err="1">
                <a:latin typeface="Courier New" panose="02070309020205020404" pitchFamily="49" charset="0"/>
                <a:cs typeface="Courier New" panose="02070309020205020404" pitchFamily="49" charset="0"/>
              </a:rPr>
              <a:t>P_ave</a:t>
            </a:r>
            <a:r>
              <a:rPr lang="en-US" dirty="0"/>
              <a:t>.</a:t>
            </a:r>
          </a:p>
          <a:p>
            <a:pPr marL="0" indent="0">
              <a:buNone/>
            </a:pPr>
            <a:endParaRPr lang="en-US" dirty="0"/>
          </a:p>
        </p:txBody>
      </p:sp>
    </p:spTree>
    <p:extLst>
      <p:ext uri="{BB962C8B-B14F-4D97-AF65-F5344CB8AC3E}">
        <p14:creationId xmlns:p14="http://schemas.microsoft.com/office/powerpoint/2010/main" val="223840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p:txBody>
          <a:bodyPr>
            <a:normAutofit/>
          </a:bodyPr>
          <a:lstStyle/>
          <a:p>
            <a:r>
              <a:rPr lang="en-US" dirty="0"/>
              <a:t>It is a good habit to begin the task of implementing a function by writing down the function header and the speciﬁcation:</a:t>
            </a:r>
          </a:p>
          <a:p>
            <a:endParaRPr lang="en-US" dirty="0"/>
          </a:p>
          <a:p>
            <a:endParaRPr lang="en-US" dirty="0"/>
          </a:p>
          <a:p>
            <a:endParaRPr lang="en-US" dirty="0"/>
          </a:p>
          <a:p>
            <a:r>
              <a:rPr lang="en-US" dirty="0"/>
              <a:t>There is a “work order” advantage to doing this. The header and the speciﬁcation together spell out what we must build as implementers. </a:t>
            </a:r>
          </a:p>
        </p:txBody>
      </p:sp>
      <p:pic>
        <p:nvPicPr>
          <p:cNvPr id="7" name="Picture 6">
            <a:extLst>
              <a:ext uri="{FF2B5EF4-FFF2-40B4-BE49-F238E27FC236}">
                <a16:creationId xmlns:a16="http://schemas.microsoft.com/office/drawing/2014/main" id="{0CFA7A83-E07F-38FA-0A0B-3AB5C2EF1DB0}"/>
              </a:ext>
            </a:extLst>
          </p:cNvPr>
          <p:cNvPicPr>
            <a:picLocks noChangeAspect="1"/>
          </p:cNvPicPr>
          <p:nvPr/>
        </p:nvPicPr>
        <p:blipFill>
          <a:blip r:embed="rId2"/>
          <a:stretch>
            <a:fillRect/>
          </a:stretch>
        </p:blipFill>
        <p:spPr>
          <a:xfrm>
            <a:off x="484552" y="2160531"/>
            <a:ext cx="9669224" cy="1209844"/>
          </a:xfrm>
          <a:prstGeom prst="rect">
            <a:avLst/>
          </a:prstGeom>
        </p:spPr>
      </p:pic>
    </p:spTree>
    <p:extLst>
      <p:ext uri="{BB962C8B-B14F-4D97-AF65-F5344CB8AC3E}">
        <p14:creationId xmlns:p14="http://schemas.microsoft.com/office/powerpoint/2010/main" val="9576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p:txBody>
          <a:bodyPr>
            <a:normAutofit/>
          </a:bodyPr>
          <a:lstStyle/>
          <a:p>
            <a:r>
              <a:rPr lang="en-US" dirty="0"/>
              <a:t>Perimeter computation is an iterative task—we must sum the lengths of the n sides. This suggests that the implementation of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revolves around a for-loop:</a:t>
            </a:r>
          </a:p>
        </p:txBody>
      </p:sp>
      <p:pic>
        <p:nvPicPr>
          <p:cNvPr id="5" name="Picture 4">
            <a:extLst>
              <a:ext uri="{FF2B5EF4-FFF2-40B4-BE49-F238E27FC236}">
                <a16:creationId xmlns:a16="http://schemas.microsoft.com/office/drawing/2014/main" id="{E486CD0F-D1F7-93B8-1FD7-BD634E7F3419}"/>
              </a:ext>
            </a:extLst>
          </p:cNvPr>
          <p:cNvPicPr>
            <a:picLocks noChangeAspect="1"/>
          </p:cNvPicPr>
          <p:nvPr/>
        </p:nvPicPr>
        <p:blipFill>
          <a:blip r:embed="rId2"/>
          <a:stretch>
            <a:fillRect/>
          </a:stretch>
        </p:blipFill>
        <p:spPr>
          <a:xfrm>
            <a:off x="602806" y="2673937"/>
            <a:ext cx="5493194" cy="3508377"/>
          </a:xfrm>
          <a:prstGeom prst="rect">
            <a:avLst/>
          </a:prstGeom>
        </p:spPr>
      </p:pic>
    </p:spTree>
    <p:extLst>
      <p:ext uri="{BB962C8B-B14F-4D97-AF65-F5344CB8AC3E}">
        <p14:creationId xmlns:p14="http://schemas.microsoft.com/office/powerpoint/2010/main" val="2412811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p:txBody>
          <a:bodyPr>
            <a:normAutofit/>
          </a:bodyPr>
          <a:lstStyle/>
          <a:p>
            <a:r>
              <a:rPr lang="en-US" dirty="0"/>
              <a:t>For the running sum we use a variable </a:t>
            </a:r>
            <a:r>
              <a:rPr lang="en-US" dirty="0" err="1">
                <a:latin typeface="Courier New" panose="02070309020205020404" pitchFamily="49" charset="0"/>
                <a:cs typeface="Courier New" panose="02070309020205020404" pitchFamily="49" charset="0"/>
              </a:rPr>
              <a:t>innerSum</a:t>
            </a:r>
            <a:r>
              <a:rPr lang="en-US" dirty="0"/>
              <a:t>. Thus, the initialization fragment must include the assignment </a:t>
            </a:r>
            <a:r>
              <a:rPr lang="en-US" dirty="0" err="1">
                <a:latin typeface="Courier New" panose="02070309020205020404" pitchFamily="49" charset="0"/>
                <a:cs typeface="Courier New" panose="02070309020205020404" pitchFamily="49" charset="0"/>
              </a:rPr>
              <a:t>innerSum</a:t>
            </a:r>
            <a:r>
              <a:rPr lang="en-US" dirty="0">
                <a:latin typeface="Courier New" panose="02070309020205020404" pitchFamily="49" charset="0"/>
                <a:cs typeface="Courier New" panose="02070309020205020404" pitchFamily="49" charset="0"/>
              </a:rPr>
              <a:t> = 0</a:t>
            </a:r>
            <a:r>
              <a:rPr lang="en-US" dirty="0"/>
              <a:t>. Another calculation to perform in the initialization fragment is </a:t>
            </a:r>
            <a:r>
              <a:rPr lang="en-US" dirty="0">
                <a:latin typeface="Courier New" panose="02070309020205020404" pitchFamily="49" charset="0"/>
                <a:cs typeface="Courier New" panose="02070309020205020404" pitchFamily="49" charset="0"/>
              </a:rPr>
              <a:t>theta = 2*pi/n</a:t>
            </a:r>
            <a:r>
              <a:rPr lang="en-US" dirty="0"/>
              <a:t>. This quantity is used over and over again in the vertex computations, so it makes sense to compute it once and for all before the loop.</a:t>
            </a:r>
          </a:p>
          <a:p>
            <a:r>
              <a:rPr lang="en-US" dirty="0"/>
              <a:t>The </a:t>
            </a:r>
            <a:r>
              <a:rPr lang="en-US" i="1" dirty="0" err="1">
                <a:latin typeface="Times New Roman" panose="02020603050405020304" pitchFamily="18" charset="0"/>
                <a:cs typeface="Times New Roman" panose="02020603050405020304" pitchFamily="18" charset="0"/>
              </a:rPr>
              <a:t>xy</a:t>
            </a:r>
            <a:r>
              <a:rPr lang="en-US" dirty="0"/>
              <a:t>-coordinates of the vertices are given in</a:t>
            </a:r>
          </a:p>
        </p:txBody>
      </p:sp>
      <p:pic>
        <p:nvPicPr>
          <p:cNvPr id="6" name="Picture 5">
            <a:extLst>
              <a:ext uri="{FF2B5EF4-FFF2-40B4-BE49-F238E27FC236}">
                <a16:creationId xmlns:a16="http://schemas.microsoft.com/office/drawing/2014/main" id="{21AD79E7-BAAD-74E3-6260-A742F0825D98}"/>
              </a:ext>
            </a:extLst>
          </p:cNvPr>
          <p:cNvPicPr>
            <a:picLocks noChangeAspect="1"/>
          </p:cNvPicPr>
          <p:nvPr/>
        </p:nvPicPr>
        <p:blipFill>
          <a:blip r:embed="rId2"/>
          <a:stretch>
            <a:fillRect/>
          </a:stretch>
        </p:blipFill>
        <p:spPr>
          <a:xfrm>
            <a:off x="3603652" y="4672795"/>
            <a:ext cx="4415003" cy="603212"/>
          </a:xfrm>
          <a:prstGeom prst="rect">
            <a:avLst/>
          </a:prstGeom>
        </p:spPr>
      </p:pic>
    </p:spTree>
    <p:extLst>
      <p:ext uri="{BB962C8B-B14F-4D97-AF65-F5344CB8AC3E}">
        <p14:creationId xmlns:p14="http://schemas.microsoft.com/office/powerpoint/2010/main" val="2664792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A89F-F36A-5861-1592-AE038CE9263F}"/>
              </a:ext>
            </a:extLst>
          </p:cNvPr>
          <p:cNvSpPr>
            <a:spLocks noGrp="1"/>
          </p:cNvSpPr>
          <p:nvPr>
            <p:ph type="title"/>
          </p:nvPr>
        </p:nvSpPr>
        <p:spPr/>
        <p:txBody>
          <a:bodyPr/>
          <a:lstStyle/>
          <a:p>
            <a:r>
              <a:rPr lang="en-US" dirty="0"/>
              <a:t>Chapter 05: Videos</a:t>
            </a:r>
          </a:p>
        </p:txBody>
      </p:sp>
      <p:sp>
        <p:nvSpPr>
          <p:cNvPr id="3" name="Content Placeholder 2">
            <a:extLst>
              <a:ext uri="{FF2B5EF4-FFF2-40B4-BE49-F238E27FC236}">
                <a16:creationId xmlns:a16="http://schemas.microsoft.com/office/drawing/2014/main" id="{372DA559-91B8-6357-EF6E-6AC71B614259}"/>
              </a:ext>
            </a:extLst>
          </p:cNvPr>
          <p:cNvSpPr>
            <a:spLocks noGrp="1"/>
          </p:cNvSpPr>
          <p:nvPr>
            <p:ph idx="1"/>
          </p:nvPr>
        </p:nvSpPr>
        <p:spPr/>
        <p:txBody>
          <a:bodyPr/>
          <a:lstStyle/>
          <a:p>
            <a:pPr marL="0" indent="0">
              <a:buNone/>
            </a:pPr>
            <a:r>
              <a:rPr lang="en-US" b="1" dirty="0">
                <a:hlinkClick r:id="rId2"/>
              </a:rPr>
              <a:t>Video 14</a:t>
            </a:r>
            <a:r>
              <a:rPr lang="en-US" b="1" dirty="0"/>
              <a:t>. User-Defined Function</a:t>
            </a:r>
          </a:p>
          <a:p>
            <a:r>
              <a:rPr lang="en-US" dirty="0"/>
              <a:t>How to define and call your own functions</a:t>
            </a:r>
          </a:p>
          <a:p>
            <a:endParaRPr lang="en-US" dirty="0"/>
          </a:p>
          <a:p>
            <a:pPr marL="0" indent="0">
              <a:buNone/>
            </a:pPr>
            <a:r>
              <a:rPr lang="en-US" b="1" dirty="0">
                <a:hlinkClick r:id="rId3"/>
              </a:rPr>
              <a:t>Video 15</a:t>
            </a:r>
            <a:r>
              <a:rPr lang="en-US" b="1" dirty="0"/>
              <a:t>. Executing a Function</a:t>
            </a:r>
          </a:p>
          <a:p>
            <a:r>
              <a:rPr lang="en-US" dirty="0"/>
              <a:t>How a function executes and what happens in memory</a:t>
            </a:r>
          </a:p>
        </p:txBody>
      </p:sp>
    </p:spTree>
    <p:extLst>
      <p:ext uri="{BB962C8B-B14F-4D97-AF65-F5344CB8AC3E}">
        <p14:creationId xmlns:p14="http://schemas.microsoft.com/office/powerpoint/2010/main" val="437164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p:txBody>
          <a:bodyPr>
            <a:normAutofit/>
          </a:bodyPr>
          <a:lstStyle/>
          <a:p>
            <a:r>
              <a:rPr lang="en-US" dirty="0"/>
              <a:t>Turning these recipes into MATLAB is straightforward and we obtain this reﬁnement of the loop body</a:t>
            </a:r>
          </a:p>
          <a:p>
            <a:endParaRPr lang="en-US" dirty="0"/>
          </a:p>
          <a:p>
            <a:endParaRPr lang="en-US" dirty="0"/>
          </a:p>
          <a:p>
            <a:endParaRPr lang="en-US" dirty="0"/>
          </a:p>
          <a:p>
            <a:endParaRPr lang="en-US" dirty="0"/>
          </a:p>
          <a:p>
            <a:r>
              <a:rPr lang="en-US" dirty="0"/>
              <a:t>The update of </a:t>
            </a:r>
            <a:r>
              <a:rPr lang="en-US" dirty="0" err="1">
                <a:latin typeface="Courier New" panose="02070309020205020404" pitchFamily="49" charset="0"/>
                <a:cs typeface="Courier New" panose="02070309020205020404" pitchFamily="49" charset="0"/>
              </a:rPr>
              <a:t>innerSum</a:t>
            </a:r>
            <a:r>
              <a:rPr lang="en-US" dirty="0"/>
              <a:t> involves adding in the value of the side distance </a:t>
            </a:r>
            <a:r>
              <a:rPr lang="en-US" dirty="0">
                <a:latin typeface="Courier New" panose="02070309020205020404" pitchFamily="49" charset="0"/>
                <a:cs typeface="Courier New" panose="02070309020205020404" pitchFamily="49" charset="0"/>
              </a:rPr>
              <a:t>dk</a:t>
            </a:r>
            <a:r>
              <a:rPr lang="en-US" dirty="0"/>
              <a:t>. In a way, we are driving around the polygon and the odometer “ticks” after we complete the journey across each side.</a:t>
            </a:r>
          </a:p>
        </p:txBody>
      </p:sp>
      <p:pic>
        <p:nvPicPr>
          <p:cNvPr id="5" name="Picture 4">
            <a:extLst>
              <a:ext uri="{FF2B5EF4-FFF2-40B4-BE49-F238E27FC236}">
                <a16:creationId xmlns:a16="http://schemas.microsoft.com/office/drawing/2014/main" id="{DBD814DF-0FBA-31C3-9A63-48DFF2F12931}"/>
              </a:ext>
            </a:extLst>
          </p:cNvPr>
          <p:cNvPicPr>
            <a:picLocks noChangeAspect="1"/>
          </p:cNvPicPr>
          <p:nvPr/>
        </p:nvPicPr>
        <p:blipFill>
          <a:blip r:embed="rId2"/>
          <a:stretch>
            <a:fillRect/>
          </a:stretch>
        </p:blipFill>
        <p:spPr>
          <a:xfrm>
            <a:off x="521646" y="2178784"/>
            <a:ext cx="6540678" cy="2077627"/>
          </a:xfrm>
          <a:prstGeom prst="rect">
            <a:avLst/>
          </a:prstGeom>
        </p:spPr>
      </p:pic>
      <p:pic>
        <p:nvPicPr>
          <p:cNvPr id="7" name="Picture 6">
            <a:extLst>
              <a:ext uri="{FF2B5EF4-FFF2-40B4-BE49-F238E27FC236}">
                <a16:creationId xmlns:a16="http://schemas.microsoft.com/office/drawing/2014/main" id="{675BC847-9045-4857-BBAA-4DA01EF55CEA}"/>
              </a:ext>
            </a:extLst>
          </p:cNvPr>
          <p:cNvPicPr>
            <a:picLocks noChangeAspect="1"/>
          </p:cNvPicPr>
          <p:nvPr/>
        </p:nvPicPr>
        <p:blipFill>
          <a:blip r:embed="rId3">
            <a:duotone>
              <a:schemeClr val="accent1">
                <a:shade val="45000"/>
                <a:satMod val="135000"/>
              </a:schemeClr>
              <a:prstClr val="white"/>
            </a:duotone>
          </a:blip>
          <a:stretch>
            <a:fillRect/>
          </a:stretch>
        </p:blipFill>
        <p:spPr>
          <a:xfrm>
            <a:off x="6672196" y="2533641"/>
            <a:ext cx="4415003" cy="603212"/>
          </a:xfrm>
          <a:prstGeom prst="rect">
            <a:avLst/>
          </a:prstGeom>
        </p:spPr>
      </p:pic>
      <p:sp>
        <p:nvSpPr>
          <p:cNvPr id="8" name="Right Brace 7">
            <a:extLst>
              <a:ext uri="{FF2B5EF4-FFF2-40B4-BE49-F238E27FC236}">
                <a16:creationId xmlns:a16="http://schemas.microsoft.com/office/drawing/2014/main" id="{FA1DBE5B-71ED-D7CB-51D7-472BE5971444}"/>
              </a:ext>
            </a:extLst>
          </p:cNvPr>
          <p:cNvSpPr/>
          <p:nvPr/>
        </p:nvSpPr>
        <p:spPr>
          <a:xfrm>
            <a:off x="6143435" y="2241494"/>
            <a:ext cx="419206" cy="118750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0E287C5D-C230-6C87-6F24-0B7D87772662}"/>
              </a:ext>
            </a:extLst>
          </p:cNvPr>
          <p:cNvPicPr>
            <a:picLocks noChangeAspect="1"/>
          </p:cNvPicPr>
          <p:nvPr/>
        </p:nvPicPr>
        <p:blipFill>
          <a:blip r:embed="rId4">
            <a:duotone>
              <a:schemeClr val="accent6">
                <a:shade val="45000"/>
                <a:satMod val="135000"/>
              </a:schemeClr>
              <a:prstClr val="white"/>
            </a:duotone>
          </a:blip>
          <a:stretch>
            <a:fillRect/>
          </a:stretch>
        </p:blipFill>
        <p:spPr>
          <a:xfrm>
            <a:off x="8545190" y="3556446"/>
            <a:ext cx="2461089" cy="291599"/>
          </a:xfrm>
          <a:prstGeom prst="rect">
            <a:avLst/>
          </a:prstGeom>
        </p:spPr>
      </p:pic>
      <p:cxnSp>
        <p:nvCxnSpPr>
          <p:cNvPr id="12" name="Straight Arrow Connector 11">
            <a:extLst>
              <a:ext uri="{FF2B5EF4-FFF2-40B4-BE49-F238E27FC236}">
                <a16:creationId xmlns:a16="http://schemas.microsoft.com/office/drawing/2014/main" id="{2CCAE3D4-3A7B-9578-3DFE-CB296E8462D3}"/>
              </a:ext>
            </a:extLst>
          </p:cNvPr>
          <p:cNvCxnSpPr/>
          <p:nvPr/>
        </p:nvCxnSpPr>
        <p:spPr>
          <a:xfrm flipH="1">
            <a:off x="7242372" y="3717027"/>
            <a:ext cx="12138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18900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81DB-702A-F0F6-CDAF-B4612853DE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572E1EE-D7A5-6AFA-7389-B78A0AE2EC98}"/>
              </a:ext>
            </a:extLst>
          </p:cNvPr>
          <p:cNvSpPr>
            <a:spLocks noGrp="1"/>
          </p:cNvSpPr>
          <p:nvPr>
            <p:ph idx="1"/>
          </p:nvPr>
        </p:nvSpPr>
        <p:spPr>
          <a:xfrm>
            <a:off x="272504" y="1180848"/>
            <a:ext cx="5084424" cy="5147284"/>
          </a:xfrm>
        </p:spPr>
        <p:txBody>
          <a:bodyPr>
            <a:normAutofit lnSpcReduction="10000"/>
          </a:bodyPr>
          <a:lstStyle/>
          <a:p>
            <a:r>
              <a:rPr lang="en-US" dirty="0"/>
              <a:t>Upon completion of the loop, </a:t>
            </a:r>
            <a:r>
              <a:rPr lang="en-US" dirty="0" err="1">
                <a:latin typeface="Courier New" panose="02070309020205020404" pitchFamily="49" charset="0"/>
                <a:cs typeface="Courier New" panose="02070309020205020404" pitchFamily="49" charset="0"/>
              </a:rPr>
              <a:t>innerSum</a:t>
            </a:r>
            <a:r>
              <a:rPr lang="en-US" dirty="0"/>
              <a:t> houses the required perimeter value. Its value must be assigned to the output parameter </a:t>
            </a:r>
            <a:r>
              <a:rPr lang="en-US" dirty="0">
                <a:latin typeface="Courier New" panose="02070309020205020404" pitchFamily="49" charset="0"/>
                <a:cs typeface="Courier New" panose="02070309020205020404" pitchFamily="49" charset="0"/>
              </a:rPr>
              <a:t>P</a:t>
            </a:r>
            <a:r>
              <a:rPr lang="en-US" dirty="0"/>
              <a:t>. </a:t>
            </a:r>
          </a:p>
          <a:p>
            <a:r>
              <a:rPr lang="en-US" dirty="0"/>
              <a:t>Thus, it becomes </a:t>
            </a:r>
            <a:r>
              <a:rPr lang="en-US" dirty="0">
                <a:latin typeface="Courier New" panose="02070309020205020404" pitchFamily="49" charset="0"/>
                <a:cs typeface="Courier New" panose="02070309020205020404" pitchFamily="49" charset="0"/>
              </a:rPr>
              <a:t>P = </a:t>
            </a:r>
            <a:r>
              <a:rPr lang="en-US" dirty="0" err="1">
                <a:latin typeface="Courier New" panose="02070309020205020404" pitchFamily="49" charset="0"/>
                <a:cs typeface="Courier New" panose="02070309020205020404" pitchFamily="49" charset="0"/>
              </a:rPr>
              <a:t>innerSum</a:t>
            </a:r>
            <a:r>
              <a:rPr lang="en-US" dirty="0"/>
              <a:t>. The ﬁnal implementation of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is given. The derivation of </a:t>
            </a:r>
            <a:r>
              <a:rPr lang="en-US" dirty="0" err="1">
                <a:latin typeface="Courier New" panose="02070309020205020404" pitchFamily="49" charset="0"/>
                <a:cs typeface="Courier New" panose="02070309020205020404" pitchFamily="49" charset="0"/>
              </a:rPr>
              <a:t>P_outer</a:t>
            </a:r>
            <a:r>
              <a:rPr lang="en-US" dirty="0"/>
              <a:t> is similar.</a:t>
            </a:r>
          </a:p>
        </p:txBody>
      </p:sp>
      <p:pic>
        <p:nvPicPr>
          <p:cNvPr id="6" name="Picture 5">
            <a:extLst>
              <a:ext uri="{FF2B5EF4-FFF2-40B4-BE49-F238E27FC236}">
                <a16:creationId xmlns:a16="http://schemas.microsoft.com/office/drawing/2014/main" id="{96FC8E6F-8A3E-9A90-F065-792E6726E866}"/>
              </a:ext>
            </a:extLst>
          </p:cNvPr>
          <p:cNvPicPr>
            <a:picLocks noChangeAspect="1"/>
          </p:cNvPicPr>
          <p:nvPr/>
        </p:nvPicPr>
        <p:blipFill>
          <a:blip r:embed="rId2"/>
          <a:stretch>
            <a:fillRect/>
          </a:stretch>
        </p:blipFill>
        <p:spPr>
          <a:xfrm>
            <a:off x="5662972" y="1077902"/>
            <a:ext cx="6256524" cy="5250230"/>
          </a:xfrm>
          <a:prstGeom prst="rect">
            <a:avLst/>
          </a:prstGeom>
        </p:spPr>
      </p:pic>
    </p:spTree>
    <p:extLst>
      <p:ext uri="{BB962C8B-B14F-4D97-AF65-F5344CB8AC3E}">
        <p14:creationId xmlns:p14="http://schemas.microsoft.com/office/powerpoint/2010/main" val="4169620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6E8C-A030-4601-830E-1F77368555A4}"/>
              </a:ext>
            </a:extLst>
          </p:cNvPr>
          <p:cNvSpPr>
            <a:spLocks noGrp="1"/>
          </p:cNvSpPr>
          <p:nvPr>
            <p:ph type="title"/>
          </p:nvPr>
        </p:nvSpPr>
        <p:spPr/>
        <p:txBody>
          <a:bodyPr/>
          <a:lstStyle/>
          <a:p>
            <a:r>
              <a:rPr lang="en-US" dirty="0"/>
              <a:t>Program Development: </a:t>
            </a:r>
            <a:r>
              <a:rPr lang="en-US" dirty="0" err="1">
                <a:latin typeface="Courier New" panose="02070309020205020404" pitchFamily="49" charset="0"/>
                <a:cs typeface="Courier New" panose="02070309020205020404" pitchFamily="49" charset="0"/>
              </a:rPr>
              <a:t>P_outer</a:t>
            </a:r>
            <a:endParaRPr lang="en-US"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AACAF8A2-795D-B640-64B9-34C9F432F11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883270C-DFAB-C8CB-FFEE-8E7E006D8449}"/>
              </a:ext>
            </a:extLst>
          </p:cNvPr>
          <p:cNvPicPr>
            <a:picLocks noChangeAspect="1"/>
          </p:cNvPicPr>
          <p:nvPr/>
        </p:nvPicPr>
        <p:blipFill>
          <a:blip r:embed="rId2"/>
          <a:stretch>
            <a:fillRect/>
          </a:stretch>
        </p:blipFill>
        <p:spPr>
          <a:xfrm>
            <a:off x="272503" y="1117989"/>
            <a:ext cx="7892987" cy="5603486"/>
          </a:xfrm>
          <a:prstGeom prst="rect">
            <a:avLst/>
          </a:prstGeom>
        </p:spPr>
      </p:pic>
    </p:spTree>
    <p:extLst>
      <p:ext uri="{BB962C8B-B14F-4D97-AF65-F5344CB8AC3E}">
        <p14:creationId xmlns:p14="http://schemas.microsoft.com/office/powerpoint/2010/main" val="816680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AA55-FE58-CC2D-A64B-B4B2D0DFF60A}"/>
              </a:ext>
            </a:extLst>
          </p:cNvPr>
          <p:cNvSpPr>
            <a:spLocks noGrp="1"/>
          </p:cNvSpPr>
          <p:nvPr>
            <p:ph type="title"/>
          </p:nvPr>
        </p:nvSpPr>
        <p:spPr/>
        <p:txBody>
          <a:bodyPr/>
          <a:lstStyle/>
          <a:p>
            <a:r>
              <a:rPr lang="en-US" dirty="0"/>
              <a:t>Program Development: Script</a:t>
            </a:r>
          </a:p>
        </p:txBody>
      </p:sp>
      <p:sp>
        <p:nvSpPr>
          <p:cNvPr id="3" name="Content Placeholder 2">
            <a:extLst>
              <a:ext uri="{FF2B5EF4-FFF2-40B4-BE49-F238E27FC236}">
                <a16:creationId xmlns:a16="http://schemas.microsoft.com/office/drawing/2014/main" id="{1EE5958E-1E6C-C040-B59D-964BC9418AFA}"/>
              </a:ext>
            </a:extLst>
          </p:cNvPr>
          <p:cNvSpPr>
            <a:spLocks noGrp="1"/>
          </p:cNvSpPr>
          <p:nvPr>
            <p:ph idx="1"/>
          </p:nvPr>
        </p:nvSpPr>
        <p:spPr>
          <a:xfrm>
            <a:off x="272503" y="1180848"/>
            <a:ext cx="4250945" cy="4467393"/>
          </a:xfrm>
        </p:spPr>
        <p:txBody>
          <a:bodyPr>
            <a:normAutofit lnSpcReduction="10000"/>
          </a:bodyPr>
          <a:lstStyle/>
          <a:p>
            <a:r>
              <a:rPr lang="en-US" dirty="0"/>
              <a:t>The expression for the relative error estimate </a:t>
            </a:r>
            <a:r>
              <a:rPr lang="en-US" dirty="0" err="1">
                <a:latin typeface="Courier New" panose="02070309020205020404" pitchFamily="49" charset="0"/>
                <a:cs typeface="Courier New" panose="02070309020205020404" pitchFamily="49" charset="0"/>
              </a:rPr>
              <a:t>relErrEstis</a:t>
            </a:r>
            <a:r>
              <a:rPr lang="en-US" dirty="0"/>
              <a:t> based on the absolute error result. Since the relative error in a computed quantity is its absolute error divided by its magnitude, we see that</a:t>
            </a:r>
          </a:p>
        </p:txBody>
      </p:sp>
      <p:pic>
        <p:nvPicPr>
          <p:cNvPr id="5" name="Picture 4">
            <a:extLst>
              <a:ext uri="{FF2B5EF4-FFF2-40B4-BE49-F238E27FC236}">
                <a16:creationId xmlns:a16="http://schemas.microsoft.com/office/drawing/2014/main" id="{005D3A83-59C6-37EE-B021-C801F9FBD43B}"/>
              </a:ext>
            </a:extLst>
          </p:cNvPr>
          <p:cNvPicPr>
            <a:picLocks noChangeAspect="1"/>
          </p:cNvPicPr>
          <p:nvPr/>
        </p:nvPicPr>
        <p:blipFill>
          <a:blip r:embed="rId2"/>
          <a:stretch>
            <a:fillRect/>
          </a:stretch>
        </p:blipFill>
        <p:spPr>
          <a:xfrm>
            <a:off x="4647038" y="1380628"/>
            <a:ext cx="7345751" cy="4704583"/>
          </a:xfrm>
          <a:prstGeom prst="rect">
            <a:avLst/>
          </a:prstGeom>
        </p:spPr>
      </p:pic>
      <p:pic>
        <p:nvPicPr>
          <p:cNvPr id="7" name="Picture 6">
            <a:extLst>
              <a:ext uri="{FF2B5EF4-FFF2-40B4-BE49-F238E27FC236}">
                <a16:creationId xmlns:a16="http://schemas.microsoft.com/office/drawing/2014/main" id="{5724EB81-7EF0-08C0-F676-F39EBD8B051D}"/>
              </a:ext>
            </a:extLst>
          </p:cNvPr>
          <p:cNvPicPr>
            <a:picLocks noChangeAspect="1"/>
          </p:cNvPicPr>
          <p:nvPr/>
        </p:nvPicPr>
        <p:blipFill>
          <a:blip r:embed="rId3"/>
          <a:stretch>
            <a:fillRect/>
          </a:stretch>
        </p:blipFill>
        <p:spPr>
          <a:xfrm>
            <a:off x="510480" y="5668786"/>
            <a:ext cx="4012968" cy="720847"/>
          </a:xfrm>
          <a:prstGeom prst="rect">
            <a:avLst/>
          </a:prstGeom>
        </p:spPr>
      </p:pic>
    </p:spTree>
    <p:extLst>
      <p:ext uri="{BB962C8B-B14F-4D97-AF65-F5344CB8AC3E}">
        <p14:creationId xmlns:p14="http://schemas.microsoft.com/office/powerpoint/2010/main" val="1929219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AA55-FE58-CC2D-A64B-B4B2D0DFF60A}"/>
              </a:ext>
            </a:extLst>
          </p:cNvPr>
          <p:cNvSpPr>
            <a:spLocks noGrp="1"/>
          </p:cNvSpPr>
          <p:nvPr>
            <p:ph type="title"/>
          </p:nvPr>
        </p:nvSpPr>
        <p:spPr/>
        <p:txBody>
          <a:bodyPr/>
          <a:lstStyle/>
          <a:p>
            <a:r>
              <a:rPr lang="en-US" dirty="0"/>
              <a:t>Program Development: Script</a:t>
            </a:r>
          </a:p>
        </p:txBody>
      </p:sp>
      <p:pic>
        <p:nvPicPr>
          <p:cNvPr id="5" name="Picture 4">
            <a:extLst>
              <a:ext uri="{FF2B5EF4-FFF2-40B4-BE49-F238E27FC236}">
                <a16:creationId xmlns:a16="http://schemas.microsoft.com/office/drawing/2014/main" id="{005D3A83-59C6-37EE-B021-C801F9FBD43B}"/>
              </a:ext>
            </a:extLst>
          </p:cNvPr>
          <p:cNvPicPr>
            <a:picLocks noChangeAspect="1"/>
          </p:cNvPicPr>
          <p:nvPr/>
        </p:nvPicPr>
        <p:blipFill>
          <a:blip r:embed="rId2"/>
          <a:stretch>
            <a:fillRect/>
          </a:stretch>
        </p:blipFill>
        <p:spPr>
          <a:xfrm>
            <a:off x="342075" y="1356352"/>
            <a:ext cx="7345751" cy="4704583"/>
          </a:xfrm>
          <a:prstGeom prst="rect">
            <a:avLst/>
          </a:prstGeom>
        </p:spPr>
      </p:pic>
      <p:pic>
        <p:nvPicPr>
          <p:cNvPr id="9" name="Picture 8">
            <a:extLst>
              <a:ext uri="{FF2B5EF4-FFF2-40B4-BE49-F238E27FC236}">
                <a16:creationId xmlns:a16="http://schemas.microsoft.com/office/drawing/2014/main" id="{314BA373-8725-A565-D272-DEF7A7ABAD12}"/>
              </a:ext>
            </a:extLst>
          </p:cNvPr>
          <p:cNvPicPr>
            <a:picLocks noChangeAspect="1"/>
          </p:cNvPicPr>
          <p:nvPr/>
        </p:nvPicPr>
        <p:blipFill>
          <a:blip r:embed="rId3"/>
          <a:stretch>
            <a:fillRect/>
          </a:stretch>
        </p:blipFill>
        <p:spPr>
          <a:xfrm>
            <a:off x="8318612" y="1356352"/>
            <a:ext cx="3420234" cy="2488982"/>
          </a:xfrm>
          <a:prstGeom prst="rect">
            <a:avLst/>
          </a:prstGeom>
        </p:spPr>
      </p:pic>
      <p:sp>
        <p:nvSpPr>
          <p:cNvPr id="11" name="TextBox 10">
            <a:extLst>
              <a:ext uri="{FF2B5EF4-FFF2-40B4-BE49-F238E27FC236}">
                <a16:creationId xmlns:a16="http://schemas.microsoft.com/office/drawing/2014/main" id="{5D96350E-1462-82B0-DC6A-6C91C4855E64}"/>
              </a:ext>
            </a:extLst>
          </p:cNvPr>
          <p:cNvSpPr txBox="1"/>
          <p:nvPr/>
        </p:nvSpPr>
        <p:spPr>
          <a:xfrm>
            <a:off x="8432575" y="4298321"/>
            <a:ext cx="3192307" cy="1384995"/>
          </a:xfrm>
          <a:prstGeom prst="rect">
            <a:avLst/>
          </a:prstGeom>
          <a:noFill/>
        </p:spPr>
        <p:txBody>
          <a:bodyPr wrap="square">
            <a:spAutoFit/>
          </a:bodyPr>
          <a:lstStyle/>
          <a:p>
            <a:pPr algn="ctr"/>
            <a:r>
              <a:rPr lang="en-US" sz="2800" dirty="0"/>
              <a:t>After many trials, we conclude that these results are typical.</a:t>
            </a:r>
          </a:p>
        </p:txBody>
      </p:sp>
    </p:spTree>
    <p:extLst>
      <p:ext uri="{BB962C8B-B14F-4D97-AF65-F5344CB8AC3E}">
        <p14:creationId xmlns:p14="http://schemas.microsoft.com/office/powerpoint/2010/main" val="3141220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7382-A35A-0CD4-3FAC-4E3F1EFA5D1F}"/>
              </a:ext>
            </a:extLst>
          </p:cNvPr>
          <p:cNvSpPr>
            <a:spLocks noGrp="1"/>
          </p:cNvSpPr>
          <p:nvPr>
            <p:ph type="title"/>
          </p:nvPr>
        </p:nvSpPr>
        <p:spPr/>
        <p:txBody>
          <a:bodyPr/>
          <a:lstStyle/>
          <a:p>
            <a:r>
              <a:rPr lang="en-US" dirty="0"/>
              <a:t>Program Development: Script</a:t>
            </a:r>
          </a:p>
        </p:txBody>
      </p:sp>
      <p:sp>
        <p:nvSpPr>
          <p:cNvPr id="3" name="Content Placeholder 2">
            <a:extLst>
              <a:ext uri="{FF2B5EF4-FFF2-40B4-BE49-F238E27FC236}">
                <a16:creationId xmlns:a16="http://schemas.microsoft.com/office/drawing/2014/main" id="{ABFB18E2-9274-9E34-5CF6-1B8E4E899E7D}"/>
              </a:ext>
            </a:extLst>
          </p:cNvPr>
          <p:cNvSpPr>
            <a:spLocks noGrp="1"/>
          </p:cNvSpPr>
          <p:nvPr>
            <p:ph idx="1"/>
          </p:nvPr>
        </p:nvSpPr>
        <p:spPr/>
        <p:txBody>
          <a:bodyPr/>
          <a:lstStyle/>
          <a:p>
            <a:r>
              <a:rPr lang="en-US" dirty="0"/>
              <a:t>Experimentally we conclude that the relative error in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 </a:t>
            </a:r>
            <a:r>
              <a:rPr lang="en-US" dirty="0"/>
              <a:t>is about </a:t>
            </a:r>
            <a:r>
              <a:rPr lang="en-US" i="1" dirty="0">
                <a:latin typeface="Times New Roman" panose="02020603050405020304" pitchFamily="18" charset="0"/>
                <a:cs typeface="Times New Roman" panose="02020603050405020304" pitchFamily="18" charset="0"/>
              </a:rPr>
              <a:t>2.5/n</a:t>
            </a:r>
            <a:r>
              <a:rPr lang="en-US" i="1" baseline="30000" dirty="0">
                <a:latin typeface="Times New Roman" panose="02020603050405020304" pitchFamily="18" charset="0"/>
                <a:cs typeface="Times New Roman" panose="02020603050405020304" pitchFamily="18" charset="0"/>
              </a:rPr>
              <a:t>2</a:t>
            </a:r>
            <a:r>
              <a:rPr lang="en-US" dirty="0"/>
              <a:t>. Thus, if </a:t>
            </a:r>
            <a:r>
              <a:rPr lang="en-US" dirty="0" err="1">
                <a:latin typeface="Courier New" panose="02070309020205020404" pitchFamily="49" charset="0"/>
                <a:cs typeface="Courier New" panose="02070309020205020404" pitchFamily="49" charset="0"/>
              </a:rPr>
              <a:t>tol</a:t>
            </a:r>
            <a:r>
              <a:rPr lang="en-US" dirty="0"/>
              <a:t> is a small positive tolerance and </a:t>
            </a:r>
            <a:r>
              <a:rPr lang="en-US" i="1" dirty="0">
                <a:latin typeface="Times New Roman" panose="02020603050405020304" pitchFamily="18" charset="0"/>
                <a:cs typeface="Times New Roman" panose="02020603050405020304" pitchFamily="18" charset="0"/>
              </a:rPr>
              <a:t>n</a:t>
            </a:r>
            <a:r>
              <a:rPr lang="en-US" dirty="0"/>
              <a:t> = </a:t>
            </a:r>
            <a:r>
              <a:rPr lang="en-US" dirty="0">
                <a:latin typeface="Courier New" panose="02070309020205020404" pitchFamily="49" charset="0"/>
                <a:cs typeface="Courier New" panose="02070309020205020404" pitchFamily="49" charset="0"/>
              </a:rPr>
              <a:t>ceil(sqrt(2.5/</a:t>
            </a:r>
            <a:r>
              <a:rPr lang="en-US" dirty="0" err="1">
                <a:latin typeface="Courier New" panose="02070309020205020404" pitchFamily="49" charset="0"/>
                <a:cs typeface="Courier New" panose="02070309020205020404" pitchFamily="49" charset="0"/>
              </a:rPr>
              <a:t>tol</a:t>
            </a:r>
            <a:r>
              <a:rPr lang="en-US" dirty="0">
                <a:latin typeface="Courier New" panose="02070309020205020404" pitchFamily="49" charset="0"/>
                <a:cs typeface="Courier New" panose="02070309020205020404" pitchFamily="49" charset="0"/>
              </a:rPr>
              <a:t>)), </a:t>
            </a:r>
            <a:r>
              <a:rPr lang="en-US" dirty="0"/>
              <a:t>then the relative error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 </a:t>
            </a:r>
            <a:r>
              <a:rPr lang="en-US" dirty="0"/>
              <a:t>is about </a:t>
            </a:r>
            <a:r>
              <a:rPr lang="en-US" dirty="0" err="1">
                <a:latin typeface="Courier New" panose="02070309020205020404" pitchFamily="49" charset="0"/>
                <a:cs typeface="Courier New" panose="02070309020205020404" pitchFamily="49" charset="0"/>
              </a:rPr>
              <a:t>tol</a:t>
            </a:r>
            <a:r>
              <a:rPr lang="en-US" dirty="0"/>
              <a:t>. This leads to the following implementation of </a:t>
            </a:r>
            <a:r>
              <a:rPr lang="en-US" dirty="0" err="1">
                <a:latin typeface="Courier New" panose="02070309020205020404" pitchFamily="49" charset="0"/>
                <a:cs typeface="Courier New" panose="02070309020205020404" pitchFamily="49" charset="0"/>
              </a:rPr>
              <a:t>P_ave</a:t>
            </a:r>
            <a:r>
              <a:rPr lang="en-US" dirty="0"/>
              <a:t>.</a:t>
            </a:r>
          </a:p>
        </p:txBody>
      </p:sp>
      <p:pic>
        <p:nvPicPr>
          <p:cNvPr id="5" name="Picture 4">
            <a:extLst>
              <a:ext uri="{FF2B5EF4-FFF2-40B4-BE49-F238E27FC236}">
                <a16:creationId xmlns:a16="http://schemas.microsoft.com/office/drawing/2014/main" id="{91ED0D39-EC34-1163-E820-670C19CB9D81}"/>
              </a:ext>
            </a:extLst>
          </p:cNvPr>
          <p:cNvPicPr>
            <a:picLocks noChangeAspect="1"/>
          </p:cNvPicPr>
          <p:nvPr/>
        </p:nvPicPr>
        <p:blipFill>
          <a:blip r:embed="rId2"/>
          <a:stretch>
            <a:fillRect/>
          </a:stretch>
        </p:blipFill>
        <p:spPr>
          <a:xfrm>
            <a:off x="602016" y="3036027"/>
            <a:ext cx="7755826" cy="3669424"/>
          </a:xfrm>
          <a:prstGeom prst="rect">
            <a:avLst/>
          </a:prstGeom>
        </p:spPr>
      </p:pic>
      <p:sp>
        <p:nvSpPr>
          <p:cNvPr id="7" name="TextBox 6">
            <a:extLst>
              <a:ext uri="{FF2B5EF4-FFF2-40B4-BE49-F238E27FC236}">
                <a16:creationId xmlns:a16="http://schemas.microsoft.com/office/drawing/2014/main" id="{E081C2C3-CCC4-64AA-7318-D8F081929670}"/>
              </a:ext>
            </a:extLst>
          </p:cNvPr>
          <p:cNvSpPr txBox="1"/>
          <p:nvPr/>
        </p:nvSpPr>
        <p:spPr>
          <a:xfrm>
            <a:off x="8687355" y="3519616"/>
            <a:ext cx="3289413" cy="2308324"/>
          </a:xfrm>
          <a:prstGeom prst="rect">
            <a:avLst/>
          </a:prstGeom>
          <a:noFill/>
        </p:spPr>
        <p:txBody>
          <a:bodyPr wrap="square">
            <a:spAutoFit/>
          </a:bodyPr>
          <a:lstStyle/>
          <a:p>
            <a:pPr algn="ctr"/>
            <a:r>
              <a:rPr lang="en-US" sz="2400" dirty="0">
                <a:solidFill>
                  <a:srgbClr val="FF0000"/>
                </a:solidFill>
              </a:rPr>
              <a:t>Notice that it is perfectly legal for one user-deﬁned function, e.g., </a:t>
            </a:r>
            <a:r>
              <a:rPr lang="en-US" sz="2400" dirty="0" err="1">
                <a:solidFill>
                  <a:srgbClr val="FF0000"/>
                </a:solidFill>
                <a:latin typeface="Courier New" panose="02070309020205020404" pitchFamily="49" charset="0"/>
                <a:cs typeface="Courier New" panose="02070309020205020404" pitchFamily="49" charset="0"/>
              </a:rPr>
              <a:t>P_ave</a:t>
            </a:r>
            <a:r>
              <a:rPr lang="en-US" sz="2400" dirty="0">
                <a:solidFill>
                  <a:srgbClr val="FF0000"/>
                </a:solidFill>
              </a:rPr>
              <a:t>, to call another </a:t>
            </a:r>
          </a:p>
          <a:p>
            <a:pPr algn="ctr"/>
            <a:r>
              <a:rPr lang="en-US" sz="2400" dirty="0">
                <a:solidFill>
                  <a:srgbClr val="FF0000"/>
                </a:solidFill>
              </a:rPr>
              <a:t>user-deﬁned function, e.g., </a:t>
            </a:r>
            <a:r>
              <a:rPr lang="en-US" sz="2400" dirty="0" err="1">
                <a:solidFill>
                  <a:srgbClr val="FF0000"/>
                </a:solidFill>
                <a:latin typeface="Courier New" panose="02070309020205020404" pitchFamily="49" charset="0"/>
                <a:cs typeface="Courier New" panose="02070309020205020404" pitchFamily="49" charset="0"/>
              </a:rPr>
              <a:t>P_inner</a:t>
            </a:r>
            <a:r>
              <a:rPr lang="en-US" sz="2400" dirty="0">
                <a:solidFill>
                  <a:srgbClr val="FF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2707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40E8-D52E-0408-EF01-3468CD81CC12}"/>
              </a:ext>
            </a:extLst>
          </p:cNvPr>
          <p:cNvSpPr>
            <a:spLocks noGrp="1"/>
          </p:cNvSpPr>
          <p:nvPr>
            <p:ph type="title"/>
          </p:nvPr>
        </p:nvSpPr>
        <p:spPr/>
        <p:txBody>
          <a:bodyPr/>
          <a:lstStyle/>
          <a:p>
            <a:r>
              <a:rPr lang="en-US" dirty="0"/>
              <a:t>Program Development: Final Script</a:t>
            </a:r>
          </a:p>
        </p:txBody>
      </p:sp>
      <p:sp>
        <p:nvSpPr>
          <p:cNvPr id="3" name="Content Placeholder 2">
            <a:extLst>
              <a:ext uri="{FF2B5EF4-FFF2-40B4-BE49-F238E27FC236}">
                <a16:creationId xmlns:a16="http://schemas.microsoft.com/office/drawing/2014/main" id="{0EF00DCC-1786-7E07-53CC-B98D2C02B616}"/>
              </a:ext>
            </a:extLst>
          </p:cNvPr>
          <p:cNvSpPr>
            <a:spLocks noGrp="1"/>
          </p:cNvSpPr>
          <p:nvPr>
            <p:ph idx="1"/>
          </p:nvPr>
        </p:nvSpPr>
        <p:spPr/>
        <p:txBody>
          <a:bodyPr/>
          <a:lstStyle/>
          <a:p>
            <a:r>
              <a:rPr lang="en-US" dirty="0"/>
              <a:t>It reports the perimeter estimates for a range of </a:t>
            </a:r>
            <a:r>
              <a:rPr lang="en-US" dirty="0" err="1"/>
              <a:t>tol</a:t>
            </a:r>
            <a:r>
              <a:rPr lang="en-US" dirty="0"/>
              <a:t> values. The results  suggest that the advertised level of relative error is achieved. (Recall that if a result has  relative error 10</a:t>
            </a:r>
            <a:r>
              <a:rPr lang="en-US" baseline="30000" dirty="0"/>
              <a:t>−d </a:t>
            </a:r>
            <a:r>
              <a:rPr lang="en-US" dirty="0"/>
              <a:t>, then it will have approximately d correct signiﬁcant digits.)</a:t>
            </a:r>
          </a:p>
        </p:txBody>
      </p:sp>
      <p:pic>
        <p:nvPicPr>
          <p:cNvPr id="5" name="Picture 4">
            <a:extLst>
              <a:ext uri="{FF2B5EF4-FFF2-40B4-BE49-F238E27FC236}">
                <a16:creationId xmlns:a16="http://schemas.microsoft.com/office/drawing/2014/main" id="{B020D997-3040-867D-50C7-A46266DDD81E}"/>
              </a:ext>
            </a:extLst>
          </p:cNvPr>
          <p:cNvPicPr>
            <a:picLocks noChangeAspect="1"/>
          </p:cNvPicPr>
          <p:nvPr/>
        </p:nvPicPr>
        <p:blipFill>
          <a:blip r:embed="rId3"/>
          <a:stretch>
            <a:fillRect/>
          </a:stretch>
        </p:blipFill>
        <p:spPr>
          <a:xfrm>
            <a:off x="501707" y="3245365"/>
            <a:ext cx="5313854" cy="3476110"/>
          </a:xfrm>
          <a:prstGeom prst="rect">
            <a:avLst/>
          </a:prstGeom>
        </p:spPr>
      </p:pic>
      <p:pic>
        <p:nvPicPr>
          <p:cNvPr id="7" name="Picture 6">
            <a:extLst>
              <a:ext uri="{FF2B5EF4-FFF2-40B4-BE49-F238E27FC236}">
                <a16:creationId xmlns:a16="http://schemas.microsoft.com/office/drawing/2014/main" id="{371013EC-BABB-1E19-522C-51544E01585C}"/>
              </a:ext>
            </a:extLst>
          </p:cNvPr>
          <p:cNvPicPr>
            <a:picLocks noChangeAspect="1"/>
          </p:cNvPicPr>
          <p:nvPr/>
        </p:nvPicPr>
        <p:blipFill>
          <a:blip r:embed="rId4"/>
          <a:stretch>
            <a:fillRect/>
          </a:stretch>
        </p:blipFill>
        <p:spPr>
          <a:xfrm>
            <a:off x="8164864" y="3015442"/>
            <a:ext cx="4027136" cy="3842558"/>
          </a:xfrm>
          <a:prstGeom prst="rect">
            <a:avLst/>
          </a:prstGeom>
        </p:spPr>
      </p:pic>
    </p:spTree>
    <p:extLst>
      <p:ext uri="{BB962C8B-B14F-4D97-AF65-F5344CB8AC3E}">
        <p14:creationId xmlns:p14="http://schemas.microsoft.com/office/powerpoint/2010/main" val="3817822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95A0-ED14-3A67-09C6-68828893923A}"/>
              </a:ext>
            </a:extLst>
          </p:cNvPr>
          <p:cNvSpPr>
            <a:spLocks noGrp="1"/>
          </p:cNvSpPr>
          <p:nvPr>
            <p:ph type="title"/>
          </p:nvPr>
        </p:nvSpPr>
        <p:spPr>
          <a:xfrm>
            <a:off x="302245" y="59179"/>
            <a:ext cx="11741865" cy="941377"/>
          </a:xfrm>
        </p:spPr>
        <p:txBody>
          <a:bodyPr>
            <a:noAutofit/>
          </a:bodyPr>
          <a:lstStyle/>
          <a:p>
            <a:r>
              <a:rPr lang="en-US" sz="3200" dirty="0"/>
              <a:t>Talking Point: Clarity, Efﬁciency, and Abstraction Level</a:t>
            </a:r>
          </a:p>
        </p:txBody>
      </p:sp>
      <p:sp>
        <p:nvSpPr>
          <p:cNvPr id="3" name="Content Placeholder 2">
            <a:extLst>
              <a:ext uri="{FF2B5EF4-FFF2-40B4-BE49-F238E27FC236}">
                <a16:creationId xmlns:a16="http://schemas.microsoft.com/office/drawing/2014/main" id="{9E74902B-0FC7-4FD6-2AD6-4E8BC3852C00}"/>
              </a:ext>
            </a:extLst>
          </p:cNvPr>
          <p:cNvSpPr>
            <a:spLocks noGrp="1"/>
          </p:cNvSpPr>
          <p:nvPr>
            <p:ph idx="1"/>
          </p:nvPr>
        </p:nvSpPr>
        <p:spPr/>
        <p:txBody>
          <a:bodyPr>
            <a:normAutofit lnSpcReduction="10000"/>
          </a:bodyPr>
          <a:lstStyle/>
          <a:p>
            <a:r>
              <a:rPr lang="en-US" dirty="0"/>
              <a:t>The choice to </a:t>
            </a:r>
            <a:r>
              <a:rPr lang="en-US" dirty="0" err="1"/>
              <a:t>have</a:t>
            </a:r>
            <a:r>
              <a:rPr lang="en-US" i="1" dirty="0" err="1">
                <a:latin typeface="French Script MT" panose="03020402040607040605" pitchFamily="66"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a:t>
            </a:r>
            <a:r>
              <a:rPr lang="en-US" dirty="0"/>
              <a:t>, and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ave</a:t>
            </a:r>
            <a:r>
              <a:rPr lang="en-US" i="1" dirty="0">
                <a:latin typeface="Times New Roman" panose="02020603050405020304" pitchFamily="18" charset="0"/>
                <a:cs typeface="Times New Roman" panose="02020603050405020304" pitchFamily="18" charset="0"/>
              </a:rPr>
              <a:t>(n)</a:t>
            </a:r>
            <a:r>
              <a:rPr lang="en-US" dirty="0"/>
              <a:t> in separate functions is a nice division of labor that mimics how we think about the problem mathematically. </a:t>
            </a:r>
          </a:p>
          <a:p>
            <a:r>
              <a:rPr lang="en-US" dirty="0"/>
              <a:t>However, scrutiny of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 r</a:t>
            </a:r>
            <a:r>
              <a:rPr lang="en-US" dirty="0"/>
              <a:t>eveals a great deal of redundancy. To quantify this, let us pretend that each </a:t>
            </a:r>
            <a:r>
              <a:rPr lang="en-US" dirty="0">
                <a:latin typeface="Courier New" panose="02070309020205020404" pitchFamily="49" charset="0"/>
                <a:cs typeface="Courier New" panose="02070309020205020404" pitchFamily="49" charset="0"/>
              </a:rPr>
              <a:t>cos</a:t>
            </a:r>
            <a:r>
              <a:rPr lang="en-US" dirty="0"/>
              <a:t> and </a:t>
            </a:r>
            <a:r>
              <a:rPr lang="en-US" dirty="0">
                <a:latin typeface="Courier New" panose="02070309020205020404" pitchFamily="49" charset="0"/>
                <a:cs typeface="Courier New" panose="02070309020205020404" pitchFamily="49" charset="0"/>
              </a:rPr>
              <a:t>sin</a:t>
            </a:r>
            <a:r>
              <a:rPr lang="en-US" dirty="0"/>
              <a:t> evaluation costs one dollar and that all other calculations are free. </a:t>
            </a:r>
          </a:p>
          <a:p>
            <a:r>
              <a:rPr lang="en-US" dirty="0"/>
              <a:t>The way they are implemented, we conclude that the evaluations of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(n) </a:t>
            </a:r>
            <a:r>
              <a:rPr lang="en-US" dirty="0"/>
              <a:t>and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 (n) </a:t>
            </a:r>
            <a:r>
              <a:rPr lang="en-US" dirty="0"/>
              <a:t>cost about 4</a:t>
            </a:r>
            <a:r>
              <a:rPr lang="en-US" i="1" dirty="0">
                <a:latin typeface="Times New Roman" panose="02020603050405020304" pitchFamily="18" charset="0"/>
                <a:cs typeface="Times New Roman" panose="02020603050405020304" pitchFamily="18" charset="0"/>
              </a:rPr>
              <a:t>n</a:t>
            </a:r>
            <a:r>
              <a:rPr lang="en-US" dirty="0"/>
              <a:t> dollars and 8</a:t>
            </a:r>
            <a:r>
              <a:rPr lang="en-US" i="1" dirty="0">
                <a:latin typeface="Times New Roman" panose="02020603050405020304" pitchFamily="18" charset="0"/>
                <a:cs typeface="Times New Roman" panose="02020603050405020304" pitchFamily="18" charset="0"/>
              </a:rPr>
              <a:t>n</a:t>
            </a:r>
            <a:r>
              <a:rPr lang="en-US" dirty="0"/>
              <a:t> dollars, respectively. Appreciate the wasteful extravagance. In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every sine and cosine is computed twice, while in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 </a:t>
            </a:r>
            <a:r>
              <a:rPr lang="en-US" dirty="0"/>
              <a:t>the redundancy is fourfold.</a:t>
            </a:r>
          </a:p>
        </p:txBody>
      </p:sp>
    </p:spTree>
    <p:extLst>
      <p:ext uri="{BB962C8B-B14F-4D97-AF65-F5344CB8AC3E}">
        <p14:creationId xmlns:p14="http://schemas.microsoft.com/office/powerpoint/2010/main" val="3816394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2" y="59179"/>
            <a:ext cx="11741865" cy="941377"/>
          </a:xfrm>
        </p:spPr>
        <p:txBody>
          <a:bodyPr>
            <a:noAutofit/>
          </a:bodyPr>
          <a:lstStyle/>
          <a:p>
            <a:r>
              <a:rPr lang="en-US" sz="3200" dirty="0"/>
              <a:t>Talking Point: Clarity, Efﬁciency, and Abstraction Level</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p:txBody>
          <a:bodyPr/>
          <a:lstStyle/>
          <a:p>
            <a:r>
              <a:rPr lang="en-US" dirty="0"/>
              <a:t>Noting that </a:t>
            </a:r>
            <a:r>
              <a:rPr lang="en-US" dirty="0" err="1">
                <a:latin typeface="Courier New" panose="02070309020205020404" pitchFamily="49" charset="0"/>
                <a:cs typeface="Courier New" panose="02070309020205020404" pitchFamily="49" charset="0"/>
              </a:rPr>
              <a:t>P_ave</a:t>
            </a:r>
            <a:r>
              <a:rPr lang="en-US" dirty="0">
                <a:latin typeface="Courier New" panose="02070309020205020404" pitchFamily="49" charset="0"/>
                <a:cs typeface="Courier New" panose="02070309020205020404" pitchFamily="49" charset="0"/>
              </a:rPr>
              <a:t> </a:t>
            </a:r>
            <a:r>
              <a:rPr lang="en-US" dirty="0"/>
              <a:t>calls  both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 </a:t>
            </a:r>
            <a:r>
              <a:rPr lang="en-US" dirty="0"/>
              <a:t>with the same value of </a:t>
            </a:r>
            <a:r>
              <a:rPr lang="en-US" i="1" dirty="0">
                <a:latin typeface="Times New Roman" panose="02020603050405020304" pitchFamily="18" charset="0"/>
                <a:cs typeface="Times New Roman" panose="02020603050405020304" pitchFamily="18" charset="0"/>
              </a:rPr>
              <a:t>n</a:t>
            </a:r>
            <a:r>
              <a:rPr lang="en-US" dirty="0"/>
              <a:t>, we conclude that every cosine and sine is computed six times. Is it possible to reduce the cost of a </a:t>
            </a:r>
            <a:r>
              <a:rPr lang="en-US" dirty="0" err="1">
                <a:latin typeface="Courier New" panose="02070309020205020404" pitchFamily="49" charset="0"/>
                <a:cs typeface="Courier New" panose="02070309020205020404" pitchFamily="49" charset="0"/>
              </a:rPr>
              <a:t>P_ave</a:t>
            </a:r>
            <a:r>
              <a:rPr lang="en-US" dirty="0">
                <a:latin typeface="Courier New" panose="02070309020205020404" pitchFamily="49" charset="0"/>
                <a:cs typeface="Courier New" panose="02070309020205020404" pitchFamily="49" charset="0"/>
              </a:rPr>
              <a:t> </a:t>
            </a:r>
            <a:r>
              <a:rPr lang="en-US" dirty="0"/>
              <a:t>evaluation from  </a:t>
            </a:r>
            <a:r>
              <a:rPr lang="en-US" i="1" dirty="0">
                <a:latin typeface="Times New Roman" panose="02020603050405020304" pitchFamily="18" charset="0"/>
                <a:cs typeface="Times New Roman" panose="02020603050405020304" pitchFamily="18" charset="0"/>
              </a:rPr>
              <a:t>12n</a:t>
            </a:r>
            <a:r>
              <a:rPr lang="en-US" dirty="0"/>
              <a:t> dollars to </a:t>
            </a:r>
            <a:r>
              <a:rPr lang="en-US" i="1" dirty="0">
                <a:latin typeface="Times New Roman" panose="02020603050405020304" pitchFamily="18" charset="0"/>
                <a:cs typeface="Times New Roman" panose="02020603050405020304" pitchFamily="18" charset="0"/>
              </a:rPr>
              <a:t>2n</a:t>
            </a:r>
            <a:r>
              <a:rPr lang="en-US" dirty="0"/>
              <a:t> dollars?</a:t>
            </a:r>
          </a:p>
          <a:p>
            <a:r>
              <a:rPr lang="en-US" dirty="0"/>
              <a:t>The answer is “yes.” The idea is to change its implementation so that (a) it starts out by precomputing all the necessary cosines and sines and storing them in a pair of arrays and (b) it does not delegate to </a:t>
            </a:r>
            <a:r>
              <a:rPr lang="en-US" dirty="0" err="1">
                <a:latin typeface="Courier New" panose="02070309020205020404" pitchFamily="49" charset="0"/>
                <a:cs typeface="Courier New" panose="02070309020205020404" pitchFamily="49" charset="0"/>
              </a:rPr>
              <a:t>P_inner</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P_outer</a:t>
            </a:r>
            <a:r>
              <a:rPr lang="en-US" dirty="0">
                <a:latin typeface="Courier New" panose="02070309020205020404" pitchFamily="49" charset="0"/>
                <a:cs typeface="Courier New" panose="02070309020205020404" pitchFamily="49" charset="0"/>
              </a:rPr>
              <a:t> </a:t>
            </a:r>
            <a:r>
              <a:rPr lang="en-US" dirty="0"/>
              <a:t>the computation of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inner</a:t>
            </a:r>
            <a:r>
              <a:rPr lang="en-US" i="1" dirty="0">
                <a:latin typeface="Times New Roman" panose="02020603050405020304" pitchFamily="18" charset="0"/>
                <a:cs typeface="Times New Roman" panose="02020603050405020304" pitchFamily="18" charset="0"/>
              </a:rPr>
              <a:t> (n</a:t>
            </a:r>
            <a:r>
              <a:rPr lang="en-US" dirty="0"/>
              <a:t>) and </a:t>
            </a:r>
            <a:r>
              <a:rPr lang="en-US" i="1" dirty="0">
                <a:latin typeface="French Script MT" panose="03020402040607040605" pitchFamily="66" charset="0"/>
                <a:cs typeface="Times New Roman" panose="02020603050405020304" pitchFamily="18" charset="0"/>
              </a:rPr>
              <a:t>P</a:t>
            </a:r>
            <a:r>
              <a:rPr lang="en-US" i="1" baseline="-25000" dirty="0">
                <a:latin typeface="Times New Roman" panose="02020603050405020304" pitchFamily="18" charset="0"/>
                <a:cs typeface="Times New Roman" panose="02020603050405020304" pitchFamily="18" charset="0"/>
              </a:rPr>
              <a:t>outer</a:t>
            </a:r>
            <a:r>
              <a:rPr lang="en-US" i="1" dirty="0">
                <a:latin typeface="Times New Roman" panose="02020603050405020304" pitchFamily="18" charset="0"/>
                <a:cs typeface="Times New Roman" panose="02020603050405020304" pitchFamily="18" charset="0"/>
              </a:rPr>
              <a:t> (n</a:t>
            </a:r>
            <a:r>
              <a:rPr lang="en-US" dirty="0"/>
              <a:t>) </a:t>
            </a:r>
          </a:p>
        </p:txBody>
      </p:sp>
    </p:spTree>
    <p:extLst>
      <p:ext uri="{BB962C8B-B14F-4D97-AF65-F5344CB8AC3E}">
        <p14:creationId xmlns:p14="http://schemas.microsoft.com/office/powerpoint/2010/main" val="2017737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normAutofit/>
          </a:bodyPr>
          <a:lstStyle/>
          <a:p>
            <a:r>
              <a:rPr lang="en-US" b="1" dirty="0"/>
              <a:t>Functions and Their m-ﬁles</a:t>
            </a:r>
            <a:r>
              <a:rPr lang="en-US" dirty="0"/>
              <a:t>: Ordinarily, a user-deﬁned function </a:t>
            </a:r>
            <a:r>
              <a:rPr lang="en-US" dirty="0" err="1">
                <a:latin typeface="Courier New" panose="02070309020205020404" pitchFamily="49" charset="0"/>
                <a:cs typeface="Courier New" panose="02070309020205020404" pitchFamily="49" charset="0"/>
              </a:rPr>
              <a:t>MyFun</a:t>
            </a:r>
            <a:r>
              <a:rPr lang="en-US" dirty="0"/>
              <a:t> is stored by itself in an </a:t>
            </a:r>
            <a:r>
              <a:rPr lang="en-US" dirty="0">
                <a:latin typeface="Courier New" panose="02070309020205020404" pitchFamily="49" charset="0"/>
                <a:cs typeface="Courier New" panose="02070309020205020404" pitchFamily="49" charset="0"/>
              </a:rPr>
              <a:t>m</a:t>
            </a:r>
            <a:r>
              <a:rPr lang="en-US" dirty="0"/>
              <a:t>-ﬁle with the same name, i.e., </a:t>
            </a:r>
            <a:r>
              <a:rPr lang="en-US" dirty="0" err="1">
                <a:latin typeface="Courier New" panose="02070309020205020404" pitchFamily="49" charset="0"/>
                <a:cs typeface="Courier New" panose="02070309020205020404" pitchFamily="49" charset="0"/>
              </a:rPr>
              <a:t>MyFun.m</a:t>
            </a:r>
            <a:r>
              <a:rPr lang="en-US" dirty="0"/>
              <a:t>. Function </a:t>
            </a:r>
            <a:r>
              <a:rPr lang="en-US" dirty="0" err="1">
                <a:latin typeface="Courier New" panose="02070309020205020404" pitchFamily="49" charset="0"/>
                <a:cs typeface="Courier New" panose="02070309020205020404" pitchFamily="49" charset="0"/>
              </a:rPr>
              <a:t>MyFun</a:t>
            </a:r>
            <a:r>
              <a:rPr lang="en-US" dirty="0"/>
              <a:t> can call other user-deﬁned functions in the </a:t>
            </a:r>
            <a:r>
              <a:rPr lang="en-US" i="1" dirty="0">
                <a:latin typeface="Times New Roman" panose="02020603050405020304" pitchFamily="18" charset="0"/>
                <a:cs typeface="Times New Roman" panose="02020603050405020304" pitchFamily="18" charset="0"/>
              </a:rPr>
              <a:t>Current Working Directory </a:t>
            </a:r>
            <a:r>
              <a:rPr lang="en-US" dirty="0"/>
              <a:t>or on the search path.</a:t>
            </a:r>
          </a:p>
          <a:p>
            <a:r>
              <a:rPr lang="en-US" b="1" dirty="0"/>
              <a:t>Search Path</a:t>
            </a:r>
            <a:r>
              <a:rPr lang="en-US" dirty="0"/>
              <a:t>: The search path is a set of directories (folders) from which Matlab locates a function for execution. The search path is preset to include the directories that contain the built-in function ﬁles. You can add your own directories to the search path: in MATLAB, choose </a:t>
            </a:r>
            <a:r>
              <a:rPr lang="en-US" i="1" dirty="0">
                <a:latin typeface="Times New Roman" panose="02020603050405020304" pitchFamily="18" charset="0"/>
                <a:cs typeface="Times New Roman" panose="02020603050405020304" pitchFamily="18" charset="0"/>
              </a:rPr>
              <a:t>File → Set Path </a:t>
            </a:r>
            <a:r>
              <a:rPr lang="en-US" dirty="0"/>
              <a:t>and click the </a:t>
            </a:r>
            <a:r>
              <a:rPr lang="en-US" i="1" dirty="0">
                <a:latin typeface="Times New Roman" panose="02020603050405020304" pitchFamily="18" charset="0"/>
                <a:cs typeface="Times New Roman" panose="02020603050405020304" pitchFamily="18" charset="0"/>
              </a:rPr>
              <a:t>Add Folder </a:t>
            </a:r>
            <a:r>
              <a:rPr lang="en-US" dirty="0"/>
              <a:t>button.</a:t>
            </a:r>
          </a:p>
        </p:txBody>
      </p:sp>
    </p:spTree>
    <p:extLst>
      <p:ext uri="{BB962C8B-B14F-4D97-AF65-F5344CB8AC3E}">
        <p14:creationId xmlns:p14="http://schemas.microsoft.com/office/powerpoint/2010/main" val="197287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3E3-D578-70FC-2723-E1E12B63F189}"/>
              </a:ext>
            </a:extLst>
          </p:cNvPr>
          <p:cNvSpPr>
            <a:spLocks noGrp="1"/>
          </p:cNvSpPr>
          <p:nvPr>
            <p:ph type="title"/>
          </p:nvPr>
        </p:nvSpPr>
        <p:spPr/>
        <p:txBody>
          <a:bodyPr/>
          <a:lstStyle/>
          <a:p>
            <a:r>
              <a:rPr lang="en-US" dirty="0"/>
              <a:t>Built-In Functions</a:t>
            </a:r>
          </a:p>
        </p:txBody>
      </p:sp>
      <p:sp>
        <p:nvSpPr>
          <p:cNvPr id="3" name="Content Placeholder 2">
            <a:extLst>
              <a:ext uri="{FF2B5EF4-FFF2-40B4-BE49-F238E27FC236}">
                <a16:creationId xmlns:a16="http://schemas.microsoft.com/office/drawing/2014/main" id="{3582ADCE-006A-5289-DABB-602C1FA0A9DF}"/>
              </a:ext>
            </a:extLst>
          </p:cNvPr>
          <p:cNvSpPr>
            <a:spLocks noGrp="1"/>
          </p:cNvSpPr>
          <p:nvPr>
            <p:ph idx="1"/>
          </p:nvPr>
        </p:nvSpPr>
        <p:spPr/>
        <p:txBody>
          <a:bodyPr>
            <a:normAutofit fontScale="92500" lnSpcReduction="10000"/>
          </a:bodyPr>
          <a:lstStyle/>
          <a:p>
            <a:r>
              <a:rPr lang="en-US" dirty="0"/>
              <a:t>The built-in </a:t>
            </a:r>
            <a:r>
              <a:rPr lang="en-US" dirty="0">
                <a:latin typeface="Courier New" panose="02070309020205020404" pitchFamily="49" charset="0"/>
                <a:cs typeface="Courier New" panose="02070309020205020404" pitchFamily="49" charset="0"/>
              </a:rPr>
              <a:t>sin</a:t>
            </a:r>
            <a:r>
              <a:rPr lang="en-US" dirty="0"/>
              <a:t> function is so handy that we don’t know how it works; it just works, so it’s like a “</a:t>
            </a:r>
            <a:r>
              <a:rPr lang="en-US" dirty="0">
                <a:solidFill>
                  <a:srgbClr val="FF0000"/>
                </a:solidFill>
              </a:rPr>
              <a:t>black box</a:t>
            </a:r>
            <a:r>
              <a:rPr lang="en-US" dirty="0"/>
              <a:t>”. </a:t>
            </a:r>
          </a:p>
          <a:p>
            <a:r>
              <a:rPr lang="en-US" dirty="0"/>
              <a:t>All we need to know is that </a:t>
            </a:r>
            <a:r>
              <a:rPr lang="en-US" dirty="0">
                <a:latin typeface="Courier New" panose="02070309020205020404" pitchFamily="49" charset="0"/>
                <a:cs typeface="Courier New" panose="02070309020205020404" pitchFamily="49" charset="0"/>
              </a:rPr>
              <a:t>sin</a:t>
            </a:r>
            <a:r>
              <a:rPr lang="en-US" dirty="0"/>
              <a:t> expects a real </a:t>
            </a:r>
            <a:r>
              <a:rPr lang="en-US" dirty="0">
                <a:solidFill>
                  <a:srgbClr val="FF0000"/>
                </a:solidFill>
              </a:rPr>
              <a:t>input value </a:t>
            </a:r>
            <a:r>
              <a:rPr lang="en-US" dirty="0"/>
              <a:t>and that it </a:t>
            </a:r>
            <a:r>
              <a:rPr lang="en-US" dirty="0">
                <a:solidFill>
                  <a:srgbClr val="FF0000"/>
                </a:solidFill>
              </a:rPr>
              <a:t>outputs</a:t>
            </a:r>
            <a:r>
              <a:rPr lang="en-US" dirty="0"/>
              <a:t> the sine of that value interpreted in radians. </a:t>
            </a:r>
          </a:p>
          <a:p>
            <a:r>
              <a:rPr lang="en-US" dirty="0"/>
              <a:t>The code is shorter since it uses a </a:t>
            </a:r>
            <a:r>
              <a:rPr lang="en-US" dirty="0">
                <a:solidFill>
                  <a:srgbClr val="FF0000"/>
                </a:solidFill>
              </a:rPr>
              <a:t>built-in function </a:t>
            </a:r>
            <a:r>
              <a:rPr lang="en-US" dirty="0"/>
              <a:t>rather than creating the code for it.</a:t>
            </a:r>
          </a:p>
          <a:p>
            <a:r>
              <a:rPr lang="en-US" dirty="0"/>
              <a:t>The resulting program is shorter and harmonizes better with our </a:t>
            </a:r>
            <a:r>
              <a:rPr lang="en-US" dirty="0">
                <a:solidFill>
                  <a:srgbClr val="FF0000"/>
                </a:solidFill>
              </a:rPr>
              <a:t>mathematical thinking</a:t>
            </a:r>
            <a:r>
              <a:rPr lang="en-US" dirty="0"/>
              <a:t>.</a:t>
            </a:r>
          </a:p>
          <a:p>
            <a:r>
              <a:rPr lang="en-US" dirty="0"/>
              <a:t>Being able to write effective </a:t>
            </a:r>
            <a:r>
              <a:rPr lang="en-US" dirty="0">
                <a:solidFill>
                  <a:srgbClr val="FF0000"/>
                </a:solidFill>
              </a:rPr>
              <a:t>functions</a:t>
            </a:r>
            <a:r>
              <a:rPr lang="en-US" dirty="0"/>
              <a:t> is central to the problem-solving process. </a:t>
            </a:r>
          </a:p>
          <a:p>
            <a:r>
              <a:rPr lang="en-US" dirty="0"/>
              <a:t>It supports the </a:t>
            </a:r>
            <a:r>
              <a:rPr lang="en-US" dirty="0">
                <a:solidFill>
                  <a:srgbClr val="FF0000"/>
                </a:solidFill>
              </a:rPr>
              <a:t>top-down methodology</a:t>
            </a:r>
            <a:r>
              <a:rPr lang="en-US" dirty="0"/>
              <a:t>, enabling us to hide lower-level details while we address higher-level design issues.</a:t>
            </a:r>
          </a:p>
        </p:txBody>
      </p:sp>
    </p:spTree>
    <p:extLst>
      <p:ext uri="{BB962C8B-B14F-4D97-AF65-F5344CB8AC3E}">
        <p14:creationId xmlns:p14="http://schemas.microsoft.com/office/powerpoint/2010/main" val="2005963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a:xfrm>
            <a:off x="272503" y="1180848"/>
            <a:ext cx="7423023" cy="5147284"/>
          </a:xfrm>
        </p:spPr>
        <p:txBody>
          <a:bodyPr>
            <a:normAutofit fontScale="92500"/>
          </a:bodyPr>
          <a:lstStyle/>
          <a:p>
            <a:r>
              <a:rPr lang="en-US" b="1" dirty="0"/>
              <a:t>Subfunctions: </a:t>
            </a:r>
            <a:r>
              <a:rPr lang="en-US" dirty="0"/>
              <a:t>Ordinarily, a user-deﬁned function </a:t>
            </a:r>
            <a:r>
              <a:rPr lang="en-US" dirty="0" err="1">
                <a:latin typeface="Courier New" panose="02070309020205020404" pitchFamily="49" charset="0"/>
                <a:cs typeface="Courier New" panose="02070309020205020404" pitchFamily="49" charset="0"/>
              </a:rPr>
              <a:t>MyFun</a:t>
            </a:r>
            <a:r>
              <a:rPr lang="en-US" dirty="0"/>
              <a:t> is stored by itself in an </a:t>
            </a:r>
            <a:r>
              <a:rPr lang="en-US" dirty="0">
                <a:latin typeface="Courier New" panose="02070309020205020404" pitchFamily="49" charset="0"/>
                <a:cs typeface="Courier New" panose="02070309020205020404" pitchFamily="49" charset="0"/>
              </a:rPr>
              <a:t>m</a:t>
            </a:r>
            <a:r>
              <a:rPr lang="en-US" dirty="0"/>
              <a:t>-ﬁle with the same name. However, it is sometimes the case that the implementation of a particular function requires very special “helper functions” that only it needs to access. In this situation it is handy to include the helper functions in the same </a:t>
            </a:r>
            <a:r>
              <a:rPr lang="en-US" dirty="0">
                <a:latin typeface="Courier New" panose="02070309020205020404" pitchFamily="49" charset="0"/>
                <a:cs typeface="Courier New" panose="02070309020205020404" pitchFamily="49" charset="0"/>
              </a:rPr>
              <a:t>m</a:t>
            </a:r>
            <a:r>
              <a:rPr lang="en-US" dirty="0"/>
              <a:t>-ﬁle. For example, instead of having separate m-ﬁles for </a:t>
            </a:r>
            <a:r>
              <a:rPr lang="en-US" dirty="0" err="1">
                <a:latin typeface="Courier New" panose="02070309020205020404" pitchFamily="49" charset="0"/>
                <a:cs typeface="Courier New" panose="02070309020205020404" pitchFamily="49" charset="0"/>
              </a:rPr>
              <a:t>P_ave</a:t>
            </a:r>
            <a:r>
              <a:rPr lang="en-US" dirty="0"/>
              <a:t>, </a:t>
            </a:r>
            <a:r>
              <a:rPr lang="en-US" dirty="0" err="1">
                <a:latin typeface="Courier New" panose="02070309020205020404" pitchFamily="49" charset="0"/>
                <a:cs typeface="Courier New" panose="02070309020205020404" pitchFamily="49" charset="0"/>
              </a:rPr>
              <a:t>P_inner</a:t>
            </a:r>
            <a:r>
              <a:rPr lang="en-US" dirty="0"/>
              <a:t>, and </a:t>
            </a:r>
            <a:r>
              <a:rPr lang="en-US" dirty="0" err="1">
                <a:latin typeface="Courier New" panose="02070309020205020404" pitchFamily="49" charset="0"/>
                <a:cs typeface="Courier New" panose="02070309020205020404" pitchFamily="49" charset="0"/>
              </a:rPr>
              <a:t>P_outer</a:t>
            </a:r>
            <a:r>
              <a:rPr lang="en-US" dirty="0"/>
              <a:t>, we could have packaged them all in a single ﬁle as follows.</a:t>
            </a:r>
          </a:p>
        </p:txBody>
      </p:sp>
      <p:pic>
        <p:nvPicPr>
          <p:cNvPr id="5" name="Picture 4">
            <a:extLst>
              <a:ext uri="{FF2B5EF4-FFF2-40B4-BE49-F238E27FC236}">
                <a16:creationId xmlns:a16="http://schemas.microsoft.com/office/drawing/2014/main" id="{53881FBD-7211-D479-8B53-F85883CAED61}"/>
              </a:ext>
            </a:extLst>
          </p:cNvPr>
          <p:cNvPicPr>
            <a:picLocks noChangeAspect="1"/>
          </p:cNvPicPr>
          <p:nvPr/>
        </p:nvPicPr>
        <p:blipFill>
          <a:blip r:embed="rId2"/>
          <a:stretch>
            <a:fillRect/>
          </a:stretch>
        </p:blipFill>
        <p:spPr>
          <a:xfrm>
            <a:off x="7833728" y="1268320"/>
            <a:ext cx="4358272" cy="3073646"/>
          </a:xfrm>
          <a:prstGeom prst="rect">
            <a:avLst/>
          </a:prstGeom>
        </p:spPr>
      </p:pic>
      <p:sp>
        <p:nvSpPr>
          <p:cNvPr id="7" name="TextBox 6">
            <a:extLst>
              <a:ext uri="{FF2B5EF4-FFF2-40B4-BE49-F238E27FC236}">
                <a16:creationId xmlns:a16="http://schemas.microsoft.com/office/drawing/2014/main" id="{59905B04-9F2D-40CB-9406-91B4C930707F}"/>
              </a:ext>
            </a:extLst>
          </p:cNvPr>
          <p:cNvSpPr txBox="1"/>
          <p:nvPr/>
        </p:nvSpPr>
        <p:spPr>
          <a:xfrm>
            <a:off x="7833728" y="4476823"/>
            <a:ext cx="4358271" cy="1631216"/>
          </a:xfrm>
          <a:prstGeom prst="rect">
            <a:avLst/>
          </a:prstGeom>
          <a:noFill/>
        </p:spPr>
        <p:txBody>
          <a:bodyPr wrap="square">
            <a:spAutoFit/>
          </a:bodyPr>
          <a:lstStyle/>
          <a:p>
            <a:pPr algn="ctr"/>
            <a:r>
              <a:rPr lang="en-US" sz="2000" dirty="0">
                <a:solidFill>
                  <a:srgbClr val="FF0000"/>
                </a:solidFill>
              </a:rPr>
              <a:t>In this arrangement, </a:t>
            </a:r>
            <a:r>
              <a:rPr lang="en-US" sz="2000" dirty="0" err="1">
                <a:solidFill>
                  <a:srgbClr val="FF0000"/>
                </a:solidFill>
                <a:latin typeface="Courier New" panose="02070309020205020404" pitchFamily="49" charset="0"/>
                <a:cs typeface="Courier New" panose="02070309020205020404" pitchFamily="49" charset="0"/>
              </a:rPr>
              <a:t>P_inner</a:t>
            </a:r>
            <a:r>
              <a:rPr lang="en-US" sz="2000" dirty="0">
                <a:solidFill>
                  <a:srgbClr val="FF0000"/>
                </a:solidFill>
                <a:latin typeface="Courier New" panose="02070309020205020404" pitchFamily="49" charset="0"/>
                <a:cs typeface="Courier New" panose="02070309020205020404" pitchFamily="49" charset="0"/>
              </a:rPr>
              <a:t> </a:t>
            </a:r>
            <a:r>
              <a:rPr lang="en-US" sz="2000" dirty="0">
                <a:solidFill>
                  <a:srgbClr val="FF0000"/>
                </a:solidFill>
              </a:rPr>
              <a:t>and </a:t>
            </a:r>
            <a:r>
              <a:rPr lang="en-US" sz="2000" dirty="0" err="1">
                <a:solidFill>
                  <a:srgbClr val="FF0000"/>
                </a:solidFill>
                <a:latin typeface="Courier New" panose="02070309020205020404" pitchFamily="49" charset="0"/>
                <a:cs typeface="Courier New" panose="02070309020205020404" pitchFamily="49" charset="0"/>
              </a:rPr>
              <a:t>P_outer</a:t>
            </a:r>
            <a:r>
              <a:rPr lang="en-US" sz="2000" dirty="0">
                <a:solidFill>
                  <a:srgbClr val="FF0000"/>
                </a:solidFill>
                <a:latin typeface="Courier New" panose="02070309020205020404" pitchFamily="49" charset="0"/>
                <a:cs typeface="Courier New" panose="02070309020205020404" pitchFamily="49" charset="0"/>
              </a:rPr>
              <a:t> </a:t>
            </a:r>
            <a:r>
              <a:rPr lang="en-US" sz="2000" dirty="0">
                <a:solidFill>
                  <a:srgbClr val="FF0000"/>
                </a:solidFill>
              </a:rPr>
              <a:t>are said to be subfunctions of </a:t>
            </a:r>
            <a:r>
              <a:rPr lang="en-US" sz="2000" dirty="0" err="1">
                <a:solidFill>
                  <a:srgbClr val="FF0000"/>
                </a:solidFill>
                <a:latin typeface="Courier New" panose="02070309020205020404" pitchFamily="49" charset="0"/>
                <a:cs typeface="Courier New" panose="02070309020205020404" pitchFamily="49" charset="0"/>
              </a:rPr>
              <a:t>P_ave</a:t>
            </a:r>
            <a:r>
              <a:rPr lang="en-US" sz="2000" dirty="0">
                <a:solidFill>
                  <a:srgbClr val="FF0000"/>
                </a:solidFill>
              </a:rPr>
              <a:t>. A consequence of this is that these subfunctions can only be accessed by </a:t>
            </a:r>
            <a:r>
              <a:rPr lang="en-US" sz="2000" dirty="0" err="1">
                <a:solidFill>
                  <a:srgbClr val="FF0000"/>
                </a:solidFill>
                <a:latin typeface="Courier New" panose="02070309020205020404" pitchFamily="49" charset="0"/>
                <a:cs typeface="Courier New" panose="02070309020205020404" pitchFamily="49" charset="0"/>
              </a:rPr>
              <a:t>P_ave</a:t>
            </a:r>
            <a:r>
              <a:rPr lang="en-US" sz="2000" dirty="0">
                <a:solidFill>
                  <a:srgbClr val="FF0000"/>
                </a:solidFill>
              </a:rPr>
              <a:t>. </a:t>
            </a:r>
          </a:p>
        </p:txBody>
      </p:sp>
    </p:spTree>
    <p:extLst>
      <p:ext uri="{BB962C8B-B14F-4D97-AF65-F5344CB8AC3E}">
        <p14:creationId xmlns:p14="http://schemas.microsoft.com/office/powerpoint/2010/main" val="2244757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C3B-D29D-EF00-8243-6D64735A67CB}"/>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B91AEE1C-0460-48D0-9AE9-D9EBADFB68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5227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3E3-D578-70FC-2723-E1E12B63F189}"/>
              </a:ext>
            </a:extLst>
          </p:cNvPr>
          <p:cNvSpPr>
            <a:spLocks noGrp="1"/>
          </p:cNvSpPr>
          <p:nvPr>
            <p:ph type="title"/>
          </p:nvPr>
        </p:nvSpPr>
        <p:spPr/>
        <p:txBody>
          <a:bodyPr/>
          <a:lstStyle/>
          <a:p>
            <a:r>
              <a:rPr lang="en-US" dirty="0"/>
              <a:t>Built-In Functions</a:t>
            </a:r>
          </a:p>
        </p:txBody>
      </p:sp>
      <p:sp>
        <p:nvSpPr>
          <p:cNvPr id="3" name="Content Placeholder 2">
            <a:extLst>
              <a:ext uri="{FF2B5EF4-FFF2-40B4-BE49-F238E27FC236}">
                <a16:creationId xmlns:a16="http://schemas.microsoft.com/office/drawing/2014/main" id="{3582ADCE-006A-5289-DABB-602C1FA0A9DF}"/>
              </a:ext>
            </a:extLst>
          </p:cNvPr>
          <p:cNvSpPr>
            <a:spLocks noGrp="1"/>
          </p:cNvSpPr>
          <p:nvPr>
            <p:ph idx="1"/>
          </p:nvPr>
        </p:nvSpPr>
        <p:spPr>
          <a:xfrm>
            <a:off x="272503" y="1180847"/>
            <a:ext cx="11741865" cy="5389885"/>
          </a:xfrm>
        </p:spPr>
        <p:txBody>
          <a:bodyPr>
            <a:normAutofit/>
          </a:bodyPr>
          <a:lstStyle/>
          <a:p>
            <a:pPr marL="514350" indent="-514350">
              <a:buFont typeface="+mj-lt"/>
              <a:buAutoNum type="arabicPeriod"/>
            </a:pPr>
            <a:r>
              <a:rPr lang="en-US" dirty="0"/>
              <a:t>We start by developing a function for computing square roots that is based on a rectangle averaging process. The fact that </a:t>
            </a:r>
            <a:r>
              <a:rPr lang="en-US" dirty="0">
                <a:latin typeface="Courier New" panose="02070309020205020404" pitchFamily="49" charset="0"/>
                <a:cs typeface="Courier New" panose="02070309020205020404" pitchFamily="49" charset="0"/>
              </a:rPr>
              <a:t>sqrt</a:t>
            </a:r>
            <a:r>
              <a:rPr lang="en-US" dirty="0"/>
              <a:t> is a built-in function gives us a standard against which we can measure the quality of our implementation.</a:t>
            </a:r>
          </a:p>
          <a:p>
            <a:pPr marL="514350" indent="-514350">
              <a:buFont typeface="+mj-lt"/>
              <a:buAutoNum type="arabicPeriod"/>
            </a:pPr>
            <a:r>
              <a:rPr lang="en-US" dirty="0"/>
              <a:t>Next, we consider the problem of computing the perimeter of an ellipse. Two reasonable function-writing strategies emerge, providing an opportunity to discuss the tension that sometimes exists between clarity and efﬁciency.</a:t>
            </a:r>
          </a:p>
          <a:p>
            <a:pPr marL="514350" indent="-514350">
              <a:buFont typeface="+mj-lt"/>
              <a:buAutoNum type="arabicPeriod"/>
            </a:pPr>
            <a:r>
              <a:rPr lang="en-US" dirty="0"/>
              <a:t>The challenge of designing the 13-star Colonial ﬂag dramatizes the power of the top-down methodology and illustrates how function writing can crystallize our thinking during the design process.</a:t>
            </a:r>
          </a:p>
        </p:txBody>
      </p:sp>
    </p:spTree>
    <p:extLst>
      <p:ext uri="{BB962C8B-B14F-4D97-AF65-F5344CB8AC3E}">
        <p14:creationId xmlns:p14="http://schemas.microsoft.com/office/powerpoint/2010/main" val="41722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CDDC-FF3E-68A2-0F7C-23CEC76AC342}"/>
              </a:ext>
            </a:extLst>
          </p:cNvPr>
          <p:cNvSpPr>
            <a:spLocks noGrp="1"/>
          </p:cNvSpPr>
          <p:nvPr>
            <p:ph type="title"/>
          </p:nvPr>
        </p:nvSpPr>
        <p:spPr/>
        <p:txBody>
          <a:bodyPr/>
          <a:lstStyle/>
          <a:p>
            <a:r>
              <a:rPr lang="en-US" dirty="0"/>
              <a:t>Problem 1: Reshaping Rectangles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DD4CA-748C-5181-6818-24DAB1D66039}"/>
                  </a:ext>
                </a:extLst>
              </p:cNvPr>
              <p:cNvSpPr>
                <a:spLocks noGrp="1"/>
              </p:cNvSpPr>
              <p:nvPr>
                <p:ph idx="1"/>
              </p:nvPr>
            </p:nvSpPr>
            <p:spPr/>
            <p:txBody>
              <a:bodyPr>
                <a:normAutofit/>
              </a:bodyPr>
              <a:lstStyle/>
              <a:p>
                <a:r>
                  <a:rPr lang="en-US" b="1" dirty="0">
                    <a:solidFill>
                      <a:srgbClr val="FF0000"/>
                    </a:solidFill>
                  </a:rPr>
                  <a:t>Problem Statement: </a:t>
                </a:r>
                <a:r>
                  <a:rPr lang="en-US" dirty="0">
                    <a:solidFill>
                      <a:srgbClr val="FF0000"/>
                    </a:solidFill>
                  </a:rPr>
                  <a:t>Write a function </a:t>
                </a:r>
                <a:r>
                  <a:rPr lang="en-US" dirty="0">
                    <a:solidFill>
                      <a:srgbClr val="FF0000"/>
                    </a:solidFill>
                    <a:latin typeface="Courier New" panose="02070309020205020404" pitchFamily="49" charset="0"/>
                    <a:cs typeface="Courier New" panose="02070309020205020404" pitchFamily="49" charset="0"/>
                  </a:rPr>
                  <a:t>s = </a:t>
                </a:r>
                <a:r>
                  <a:rPr lang="en-US" dirty="0" err="1">
                    <a:solidFill>
                      <a:srgbClr val="FF0000"/>
                    </a:solidFill>
                    <a:latin typeface="Courier New" panose="02070309020205020404" pitchFamily="49" charset="0"/>
                    <a:cs typeface="Courier New" panose="02070309020205020404" pitchFamily="49" charset="0"/>
                  </a:rPr>
                  <a:t>MySqrt</a:t>
                </a:r>
                <a:r>
                  <a:rPr lang="en-US" dirty="0">
                    <a:solidFill>
                      <a:srgbClr val="FF0000"/>
                    </a:solidFill>
                    <a:latin typeface="Courier New" panose="02070309020205020404" pitchFamily="49" charset="0"/>
                    <a:cs typeface="Courier New" panose="02070309020205020404" pitchFamily="49" charset="0"/>
                  </a:rPr>
                  <a:t>(A) </a:t>
                </a:r>
                <a:r>
                  <a:rPr lang="en-US" dirty="0">
                    <a:solidFill>
                      <a:srgbClr val="FF0000"/>
                    </a:solidFill>
                  </a:rPr>
                  <a:t>that produces an estimate of </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𝐴</m:t>
                        </m:r>
                      </m:e>
                    </m:rad>
                  </m:oMath>
                </a14:m>
                <a:r>
                  <a:rPr lang="en-US" dirty="0">
                    <a:solidFill>
                      <a:srgbClr val="FF0000"/>
                    </a:solidFill>
                  </a:rPr>
                  <a:t> by repeating the rectangle averaging process a sufﬁcient number of times. The relative error in the value </a:t>
                </a:r>
                <a:r>
                  <a:rPr lang="en-US" dirty="0" err="1">
                    <a:solidFill>
                      <a:srgbClr val="FF0000"/>
                    </a:solidFill>
                    <a:latin typeface="Courier New" panose="02070309020205020404" pitchFamily="49" charset="0"/>
                    <a:cs typeface="Courier New" panose="02070309020205020404" pitchFamily="49" charset="0"/>
                  </a:rPr>
                  <a:t>MySqrt</a:t>
                </a:r>
                <a:r>
                  <a:rPr lang="en-US" dirty="0">
                    <a:solidFill>
                      <a:srgbClr val="FF0000"/>
                    </a:solidFill>
                    <a:latin typeface="Courier New" panose="02070309020205020404" pitchFamily="49" charset="0"/>
                    <a:cs typeface="Courier New" panose="02070309020205020404" pitchFamily="49" charset="0"/>
                  </a:rPr>
                  <a:t>(A) </a:t>
                </a:r>
                <a:r>
                  <a:rPr lang="en-US" dirty="0">
                    <a:solidFill>
                      <a:srgbClr val="FF0000"/>
                    </a:solidFill>
                  </a:rPr>
                  <a:t>should be less than </a:t>
                </a:r>
                <a:r>
                  <a:rPr lang="en-US" dirty="0">
                    <a:solidFill>
                      <a:srgbClr val="FF0000"/>
                    </a:solidFill>
                    <a:latin typeface="Courier New" panose="02070309020205020404" pitchFamily="49" charset="0"/>
                    <a:cs typeface="Courier New" panose="02070309020205020404" pitchFamily="49" charset="0"/>
                  </a:rPr>
                  <a:t>10</a:t>
                </a:r>
                <a:r>
                  <a:rPr lang="en-US" baseline="30000" dirty="0">
                    <a:solidFill>
                      <a:srgbClr val="FF0000"/>
                    </a:solidFill>
                    <a:latin typeface="Courier New" panose="02070309020205020404" pitchFamily="49" charset="0"/>
                    <a:cs typeface="Courier New" panose="02070309020205020404" pitchFamily="49" charset="0"/>
                  </a:rPr>
                  <a:t>−15</a:t>
                </a:r>
                <a:r>
                  <a:rPr lang="en-US" dirty="0">
                    <a:solidFill>
                      <a:srgbClr val="FF0000"/>
                    </a:solidFill>
                  </a:rPr>
                  <a:t>, i.e., </a:t>
                </a:r>
                <a:r>
                  <a:rPr lang="en-US" dirty="0" err="1">
                    <a:solidFill>
                      <a:srgbClr val="FF0000"/>
                    </a:solidFill>
                    <a:latin typeface="Courier New" panose="02070309020205020404" pitchFamily="49" charset="0"/>
                    <a:cs typeface="Courier New" panose="02070309020205020404" pitchFamily="49" charset="0"/>
                  </a:rPr>
                  <a:t>MySqrt</a:t>
                </a:r>
                <a:r>
                  <a:rPr lang="en-US" dirty="0">
                    <a:solidFill>
                      <a:srgbClr val="FF0000"/>
                    </a:solidFill>
                    <a:latin typeface="Courier New" panose="02070309020205020404" pitchFamily="49" charset="0"/>
                    <a:cs typeface="Courier New" panose="02070309020205020404" pitchFamily="49" charset="0"/>
                  </a:rPr>
                  <a:t>(A) </a:t>
                </a:r>
                <a:r>
                  <a:rPr lang="en-US" dirty="0">
                    <a:solidFill>
                      <a:srgbClr val="FF0000"/>
                    </a:solidFill>
                  </a:rPr>
                  <a:t>should have 15 correct signiﬁcant digits.</a:t>
                </a:r>
              </a:p>
              <a:p>
                <a:r>
                  <a:rPr lang="en-US" dirty="0"/>
                  <a:t>The act of computing the square root of a positive number </a:t>
                </a:r>
                <a:r>
                  <a:rPr lang="en-US" dirty="0">
                    <a:latin typeface="Courier New" panose="02070309020205020404" pitchFamily="49" charset="0"/>
                    <a:cs typeface="Courier New" panose="02070309020205020404" pitchFamily="49" charset="0"/>
                  </a:rPr>
                  <a:t>A</a:t>
                </a:r>
                <a:r>
                  <a:rPr lang="en-US" dirty="0"/>
                  <a:t> is the act of “building” a square with area </a:t>
                </a:r>
                <a:r>
                  <a:rPr lang="en-US" dirty="0">
                    <a:latin typeface="Courier New" panose="02070309020205020404" pitchFamily="49" charset="0"/>
                    <a:cs typeface="Courier New" panose="02070309020205020404" pitchFamily="49" charset="0"/>
                  </a:rPr>
                  <a:t>A</a:t>
                </a:r>
                <a:r>
                  <a:rPr lang="en-US" dirty="0"/>
                  <a:t>. Thinking along these geometric lines, we make a pair of observations. </a:t>
                </a:r>
              </a:p>
            </p:txBody>
          </p:sp>
        </mc:Choice>
        <mc:Fallback xmlns="">
          <p:sp>
            <p:nvSpPr>
              <p:cNvPr id="3" name="Content Placeholder 2">
                <a:extLst>
                  <a:ext uri="{FF2B5EF4-FFF2-40B4-BE49-F238E27FC236}">
                    <a16:creationId xmlns:a16="http://schemas.microsoft.com/office/drawing/2014/main" id="{E38DD4CA-748C-5181-6818-24DAB1D66039}"/>
                  </a:ext>
                </a:extLst>
              </p:cNvPr>
              <p:cNvSpPr>
                <a:spLocks noGrp="1" noRot="1" noChangeAspect="1" noMove="1" noResize="1" noEditPoints="1" noAdjustHandles="1" noChangeArrowheads="1" noChangeShapeType="1" noTextEdit="1"/>
              </p:cNvSpPr>
              <p:nvPr>
                <p:ph idx="1"/>
              </p:nvPr>
            </p:nvSpPr>
            <p:spPr>
              <a:blipFill>
                <a:blip r:embed="rId2"/>
                <a:stretch>
                  <a:fillRect l="-1194" t="-2488" r="-415"/>
                </a:stretch>
              </a:blipFill>
            </p:spPr>
            <p:txBody>
              <a:bodyPr/>
              <a:lstStyle/>
              <a:p>
                <a:r>
                  <a:rPr lang="en-US">
                    <a:noFill/>
                  </a:rPr>
                  <a:t> </a:t>
                </a:r>
              </a:p>
            </p:txBody>
          </p:sp>
        </mc:Fallback>
      </mc:AlternateContent>
    </p:spTree>
    <p:extLst>
      <p:ext uri="{BB962C8B-B14F-4D97-AF65-F5344CB8AC3E}">
        <p14:creationId xmlns:p14="http://schemas.microsoft.com/office/powerpoint/2010/main" val="3232433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CDDC-FF3E-68A2-0F7C-23CEC76AC342}"/>
              </a:ext>
            </a:extLst>
          </p:cNvPr>
          <p:cNvSpPr>
            <a:spLocks noGrp="1"/>
          </p:cNvSpPr>
          <p:nvPr>
            <p:ph type="title"/>
          </p:nvPr>
        </p:nvSpPr>
        <p:spPr/>
        <p:txBody>
          <a:bodyPr/>
          <a:lstStyle/>
          <a:p>
            <a:r>
              <a:rPr lang="en-US" dirty="0"/>
              <a:t>Problem 1: Reshaping Rectangles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DD4CA-748C-5181-6818-24DAB1D66039}"/>
                  </a:ext>
                </a:extLst>
              </p:cNvPr>
              <p:cNvSpPr>
                <a:spLocks noGrp="1"/>
              </p:cNvSpPr>
              <p:nvPr>
                <p:ph idx="1"/>
              </p:nvPr>
            </p:nvSpPr>
            <p:spPr>
              <a:xfrm>
                <a:off x="272504" y="1180847"/>
                <a:ext cx="5489026" cy="5462713"/>
              </a:xfrm>
            </p:spPr>
            <p:txBody>
              <a:bodyPr>
                <a:normAutofit/>
              </a:bodyPr>
              <a:lstStyle/>
              <a:p>
                <a:r>
                  <a:rPr lang="en-US" dirty="0"/>
                  <a:t>First, if a square with side </a:t>
                </a:r>
                <a14:m>
                  <m:oMath xmlns:m="http://schemas.openxmlformats.org/officeDocument/2006/math">
                    <m:rad>
                      <m:radPr>
                        <m:degHide m:val="on"/>
                        <m:ctrlPr>
                          <a:rPr lang="en-US"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𝐴</m:t>
                        </m:r>
                      </m:e>
                    </m:rad>
                    <m:r>
                      <a:rPr lang="en-US" b="0" i="1" smtClean="0">
                        <a:solidFill>
                          <a:srgbClr val="FF0000"/>
                        </a:solidFill>
                        <a:latin typeface="Cambria Math" panose="02040503050406030204" pitchFamily="18" charset="0"/>
                      </a:rPr>
                      <m:t> </m:t>
                    </m:r>
                  </m:oMath>
                </a14:m>
                <a:r>
                  <a:rPr lang="en-US" dirty="0"/>
                  <a:t>has the same area as an </a:t>
                </a:r>
                <a:r>
                  <a:rPr lang="en-US" i="1" dirty="0">
                    <a:solidFill>
                      <a:srgbClr val="FF0000"/>
                    </a:solidFill>
                    <a:latin typeface="Times New Roman" panose="02020603050405020304" pitchFamily="18" charset="0"/>
                    <a:cs typeface="Times New Roman" panose="02020603050405020304" pitchFamily="18" charset="0"/>
                  </a:rPr>
                  <a:t>L</a:t>
                </a:r>
                <a:r>
                  <a:rPr lang="en-US" dirty="0"/>
                  <a:t>-by-</a:t>
                </a:r>
                <a:r>
                  <a:rPr lang="en-US" i="1" dirty="0">
                    <a:solidFill>
                      <a:srgbClr val="FF0000"/>
                    </a:solidFill>
                    <a:latin typeface="Times New Roman" panose="02020603050405020304" pitchFamily="18" charset="0"/>
                    <a:cs typeface="Times New Roman" panose="02020603050405020304" pitchFamily="18" charset="0"/>
                  </a:rPr>
                  <a:t>W</a:t>
                </a:r>
                <a:r>
                  <a:rPr lang="en-US" dirty="0"/>
                  <a:t> rectangle, then as illustrated, the square root of </a:t>
                </a:r>
                <a:r>
                  <a:rPr lang="en-US" i="1" dirty="0">
                    <a:solidFill>
                      <a:srgbClr val="FF0000"/>
                    </a:solidFill>
                    <a:latin typeface="Times New Roman" panose="02020603050405020304" pitchFamily="18" charset="0"/>
                    <a:cs typeface="Times New Roman" panose="02020603050405020304" pitchFamily="18" charset="0"/>
                  </a:rPr>
                  <a:t>A</a:t>
                </a:r>
                <a:r>
                  <a:rPr lang="en-US" dirty="0"/>
                  <a:t> is in between </a:t>
                </a:r>
                <a:r>
                  <a:rPr lang="en-US" i="1" dirty="0">
                    <a:solidFill>
                      <a:srgbClr val="FF0000"/>
                    </a:solidFill>
                    <a:latin typeface="Times New Roman" panose="02020603050405020304" pitchFamily="18" charset="0"/>
                    <a:cs typeface="Times New Roman" panose="02020603050405020304" pitchFamily="18" charset="0"/>
                  </a:rPr>
                  <a:t>L</a:t>
                </a:r>
                <a:r>
                  <a:rPr lang="en-US" dirty="0"/>
                  <a:t> and </a:t>
                </a:r>
                <a:r>
                  <a:rPr lang="en-US" i="1" dirty="0">
                    <a:solidFill>
                      <a:srgbClr val="FF0000"/>
                    </a:solidFill>
                    <a:latin typeface="Times New Roman" panose="02020603050405020304" pitchFamily="18" charset="0"/>
                    <a:cs typeface="Times New Roman" panose="02020603050405020304" pitchFamily="18" charset="0"/>
                  </a:rPr>
                  <a:t>W</a:t>
                </a:r>
                <a:r>
                  <a:rPr lang="en-US" dirty="0"/>
                  <a:t>.</a:t>
                </a:r>
              </a:p>
              <a:p>
                <a:r>
                  <a:rPr lang="en-US" dirty="0"/>
                  <a:t> Second, we can make any given rectangle “more square” by replacing </a:t>
                </a:r>
                <a:r>
                  <a:rPr lang="en-US" i="1" dirty="0">
                    <a:solidFill>
                      <a:srgbClr val="FF0000"/>
                    </a:solidFill>
                    <a:latin typeface="Times New Roman" panose="02020603050405020304" pitchFamily="18" charset="0"/>
                    <a:cs typeface="Times New Roman" panose="02020603050405020304" pitchFamily="18" charset="0"/>
                  </a:rPr>
                  <a:t>L</a:t>
                </a:r>
                <a:r>
                  <a:rPr lang="en-US" dirty="0"/>
                  <a:t> with </a:t>
                </a:r>
                <a:r>
                  <a:rPr lang="en-US" i="1" dirty="0" err="1">
                    <a:solidFill>
                      <a:srgbClr val="FF0000"/>
                    </a:solidFill>
                    <a:latin typeface="Times New Roman" panose="02020603050405020304" pitchFamily="18" charset="0"/>
                    <a:cs typeface="Times New Roman" panose="02020603050405020304" pitchFamily="18" charset="0"/>
                  </a:rPr>
                  <a:t>L</a:t>
                </a:r>
                <a:r>
                  <a:rPr lang="en-US" i="1" baseline="-25000" dirty="0" err="1">
                    <a:solidFill>
                      <a:srgbClr val="FF0000"/>
                    </a:solidFill>
                    <a:latin typeface="Times New Roman" panose="02020603050405020304" pitchFamily="18" charset="0"/>
                    <a:cs typeface="Times New Roman" panose="02020603050405020304" pitchFamily="18" charset="0"/>
                  </a:rPr>
                  <a:t>new</a:t>
                </a:r>
                <a:r>
                  <a:rPr lang="en-US" i="1" dirty="0">
                    <a:solidFill>
                      <a:srgbClr val="FF0000"/>
                    </a:solidFill>
                    <a:latin typeface="Times New Roman" panose="02020603050405020304" pitchFamily="18" charset="0"/>
                    <a:cs typeface="Times New Roman" panose="02020603050405020304" pitchFamily="18" charset="0"/>
                  </a:rPr>
                  <a:t> = (L+W)/2 </a:t>
                </a:r>
                <a:r>
                  <a:rPr lang="en-US" dirty="0"/>
                  <a:t>and </a:t>
                </a:r>
                <a:r>
                  <a:rPr lang="en-US" i="1" dirty="0">
                    <a:solidFill>
                      <a:srgbClr val="FF0000"/>
                    </a:solidFill>
                    <a:latin typeface="Times New Roman" panose="02020603050405020304" pitchFamily="18" charset="0"/>
                    <a:cs typeface="Times New Roman" panose="02020603050405020304" pitchFamily="18" charset="0"/>
                  </a:rPr>
                  <a:t>W</a:t>
                </a:r>
                <a:r>
                  <a:rPr lang="en-US" dirty="0"/>
                  <a:t> with </a:t>
                </a:r>
                <a:r>
                  <a:rPr lang="en-US" i="1" dirty="0" err="1">
                    <a:solidFill>
                      <a:srgbClr val="FF0000"/>
                    </a:solidFill>
                    <a:latin typeface="Times New Roman" panose="02020603050405020304" pitchFamily="18" charset="0"/>
                    <a:cs typeface="Times New Roman" panose="02020603050405020304" pitchFamily="18" charset="0"/>
                  </a:rPr>
                  <a:t>W</a:t>
                </a:r>
                <a:r>
                  <a:rPr lang="en-US" i="1" baseline="-25000" dirty="0" err="1">
                    <a:solidFill>
                      <a:srgbClr val="FF0000"/>
                    </a:solidFill>
                    <a:latin typeface="Times New Roman" panose="02020603050405020304" pitchFamily="18" charset="0"/>
                    <a:cs typeface="Times New Roman" panose="02020603050405020304" pitchFamily="18" charset="0"/>
                  </a:rPr>
                  <a:t>new</a:t>
                </a:r>
                <a:r>
                  <a:rPr lang="en-US" i="1" dirty="0">
                    <a:solidFill>
                      <a:srgbClr val="FF0000"/>
                    </a:solidFill>
                    <a:latin typeface="Times New Roman" panose="02020603050405020304" pitchFamily="18" charset="0"/>
                    <a:cs typeface="Times New Roman" panose="02020603050405020304" pitchFamily="18" charset="0"/>
                  </a:rPr>
                  <a:t> = A/</a:t>
                </a:r>
                <a:r>
                  <a:rPr lang="en-US" i="1" dirty="0" err="1">
                    <a:solidFill>
                      <a:srgbClr val="FF0000"/>
                    </a:solidFill>
                    <a:latin typeface="Times New Roman" panose="02020603050405020304" pitchFamily="18" charset="0"/>
                    <a:cs typeface="Times New Roman" panose="02020603050405020304" pitchFamily="18" charset="0"/>
                  </a:rPr>
                  <a:t>L</a:t>
                </a:r>
                <a:r>
                  <a:rPr lang="en-US" i="1" baseline="-25000" dirty="0" err="1">
                    <a:solidFill>
                      <a:srgbClr val="FF0000"/>
                    </a:solidFill>
                    <a:latin typeface="Times New Roman" panose="02020603050405020304" pitchFamily="18" charset="0"/>
                    <a:cs typeface="Times New Roman" panose="02020603050405020304" pitchFamily="18" charset="0"/>
                  </a:rPr>
                  <a:t>new</a:t>
                </a:r>
                <a:r>
                  <a:rPr lang="en-US" dirty="0"/>
                  <a:t>. The process can obviously be repeated:</a:t>
                </a:r>
              </a:p>
            </p:txBody>
          </p:sp>
        </mc:Choice>
        <mc:Fallback xmlns="">
          <p:sp>
            <p:nvSpPr>
              <p:cNvPr id="3" name="Content Placeholder 2">
                <a:extLst>
                  <a:ext uri="{FF2B5EF4-FFF2-40B4-BE49-F238E27FC236}">
                    <a16:creationId xmlns:a16="http://schemas.microsoft.com/office/drawing/2014/main" id="{E38DD4CA-748C-5181-6818-24DAB1D66039}"/>
                  </a:ext>
                </a:extLst>
              </p:cNvPr>
              <p:cNvSpPr>
                <a:spLocks noGrp="1" noRot="1" noChangeAspect="1" noMove="1" noResize="1" noEditPoints="1" noAdjustHandles="1" noChangeArrowheads="1" noChangeShapeType="1" noTextEdit="1"/>
              </p:cNvSpPr>
              <p:nvPr>
                <p:ph idx="1"/>
              </p:nvPr>
            </p:nvSpPr>
            <p:spPr>
              <a:xfrm>
                <a:off x="272504" y="1180847"/>
                <a:ext cx="5489026" cy="5462713"/>
              </a:xfrm>
              <a:blipFill>
                <a:blip r:embed="rId2"/>
                <a:stretch>
                  <a:fillRect l="-2556" t="-2344" r="-37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2751168-9CFC-CCFC-FF4F-C63757E12AF9}"/>
              </a:ext>
            </a:extLst>
          </p:cNvPr>
          <p:cNvPicPr>
            <a:picLocks noChangeAspect="1"/>
          </p:cNvPicPr>
          <p:nvPr/>
        </p:nvPicPr>
        <p:blipFill>
          <a:blip r:embed="rId3"/>
          <a:stretch>
            <a:fillRect/>
          </a:stretch>
        </p:blipFill>
        <p:spPr>
          <a:xfrm>
            <a:off x="6279418" y="2557940"/>
            <a:ext cx="5912581" cy="4300059"/>
          </a:xfrm>
          <a:prstGeom prst="rect">
            <a:avLst/>
          </a:prstGeom>
        </p:spPr>
      </p:pic>
      <p:pic>
        <p:nvPicPr>
          <p:cNvPr id="17" name="Picture 16">
            <a:extLst>
              <a:ext uri="{FF2B5EF4-FFF2-40B4-BE49-F238E27FC236}">
                <a16:creationId xmlns:a16="http://schemas.microsoft.com/office/drawing/2014/main" id="{CE79ACC5-0E1C-88AB-D085-3286743B9B8D}"/>
              </a:ext>
            </a:extLst>
          </p:cNvPr>
          <p:cNvPicPr>
            <a:picLocks noChangeAspect="1"/>
          </p:cNvPicPr>
          <p:nvPr/>
        </p:nvPicPr>
        <p:blipFill rotWithShape="1">
          <a:blip r:embed="rId4"/>
          <a:srcRect t="14730"/>
          <a:stretch/>
        </p:blipFill>
        <p:spPr>
          <a:xfrm>
            <a:off x="6784685" y="1180847"/>
            <a:ext cx="4902046" cy="1243697"/>
          </a:xfrm>
          <a:prstGeom prst="rect">
            <a:avLst/>
          </a:prstGeom>
        </p:spPr>
      </p:pic>
    </p:spTree>
    <p:extLst>
      <p:ext uri="{BB962C8B-B14F-4D97-AF65-F5344CB8AC3E}">
        <p14:creationId xmlns:p14="http://schemas.microsoft.com/office/powerpoint/2010/main" val="110019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0943-3683-D0D8-DC2B-580EA7411EF3}"/>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40DD927E-344C-2DF8-C2A7-FAC9A162815A}"/>
              </a:ext>
            </a:extLst>
          </p:cNvPr>
          <p:cNvSpPr>
            <a:spLocks noGrp="1"/>
          </p:cNvSpPr>
          <p:nvPr>
            <p:ph idx="1"/>
          </p:nvPr>
        </p:nvSpPr>
        <p:spPr>
          <a:xfrm>
            <a:off x="272503" y="1180847"/>
            <a:ext cx="11741865" cy="5540627"/>
          </a:xfrm>
        </p:spPr>
        <p:txBody>
          <a:bodyPr>
            <a:normAutofit lnSpcReduction="10000"/>
          </a:bodyPr>
          <a:lstStyle/>
          <a:p>
            <a:r>
              <a:rPr lang="en-US" dirty="0"/>
              <a:t>Before we develop </a:t>
            </a:r>
            <a:r>
              <a:rPr lang="en-US" dirty="0" err="1">
                <a:latin typeface="Courier New" panose="02070309020205020404" pitchFamily="49" charset="0"/>
                <a:cs typeface="Courier New" panose="02070309020205020404" pitchFamily="49" charset="0"/>
              </a:rPr>
              <a:t>MySqrt</a:t>
            </a:r>
            <a:r>
              <a:rPr lang="en-US" dirty="0"/>
              <a:t>, let us think a little bit about the MATLAB built-in function </a:t>
            </a:r>
            <a:r>
              <a:rPr lang="en-US" dirty="0">
                <a:latin typeface="Courier New" panose="02070309020205020404" pitchFamily="49" charset="0"/>
                <a:cs typeface="Courier New" panose="02070309020205020404" pitchFamily="49" charset="0"/>
              </a:rPr>
              <a:t>sqrt</a:t>
            </a:r>
            <a:r>
              <a:rPr lang="en-US" dirty="0"/>
              <a:t>. It can be visualized as a “black box” with an input and an output:</a:t>
            </a:r>
          </a:p>
          <a:p>
            <a:endParaRPr lang="en-US" dirty="0"/>
          </a:p>
          <a:p>
            <a:endParaRPr lang="en-US" dirty="0"/>
          </a:p>
          <a:p>
            <a:r>
              <a:rPr lang="en-US" dirty="0"/>
              <a:t>A nonnegative number arrives at the “front door,” mysterious things happen, and out pops the square root. </a:t>
            </a:r>
          </a:p>
          <a:p>
            <a:r>
              <a:rPr lang="en-US" dirty="0"/>
              <a:t>As users of </a:t>
            </a:r>
            <a:r>
              <a:rPr lang="en-US" dirty="0">
                <a:latin typeface="Courier New" panose="02070309020205020404" pitchFamily="49" charset="0"/>
                <a:cs typeface="Courier New" panose="02070309020205020404" pitchFamily="49" charset="0"/>
              </a:rPr>
              <a:t>sqrt</a:t>
            </a:r>
            <a:r>
              <a:rPr lang="en-US" dirty="0"/>
              <a:t>, we do not have to worry about the mysterious inner workings of </a:t>
            </a:r>
            <a:r>
              <a:rPr lang="en-US" dirty="0">
                <a:latin typeface="Courier New" panose="02070309020205020404" pitchFamily="49" charset="0"/>
                <a:cs typeface="Courier New" panose="02070309020205020404" pitchFamily="49" charset="0"/>
              </a:rPr>
              <a:t>sqrt</a:t>
            </a:r>
            <a:r>
              <a:rPr lang="en-US" dirty="0"/>
              <a:t>, i.e., it can be treated as a black box. </a:t>
            </a:r>
          </a:p>
          <a:p>
            <a:r>
              <a:rPr lang="en-US" dirty="0"/>
              <a:t>However, we do have to “read the manual” about </a:t>
            </a:r>
            <a:r>
              <a:rPr lang="en-US" dirty="0">
                <a:latin typeface="Courier New" panose="02070309020205020404" pitchFamily="49" charset="0"/>
                <a:cs typeface="Courier New" panose="02070309020205020404" pitchFamily="49" charset="0"/>
              </a:rPr>
              <a:t>sqrt</a:t>
            </a:r>
            <a:r>
              <a:rPr lang="en-US" dirty="0"/>
              <a:t> so that we can use it properly. The MATLAB </a:t>
            </a:r>
            <a:r>
              <a:rPr lang="en-US" dirty="0">
                <a:latin typeface="Courier New" panose="02070309020205020404" pitchFamily="49" charset="0"/>
                <a:cs typeface="Courier New" panose="02070309020205020404" pitchFamily="49" charset="0"/>
              </a:rPr>
              <a:t>help</a:t>
            </a:r>
            <a:r>
              <a:rPr lang="en-US" dirty="0"/>
              <a:t> facility is designed  for this purpose.</a:t>
            </a:r>
          </a:p>
        </p:txBody>
      </p:sp>
      <p:pic>
        <p:nvPicPr>
          <p:cNvPr id="5" name="Picture 4">
            <a:extLst>
              <a:ext uri="{FF2B5EF4-FFF2-40B4-BE49-F238E27FC236}">
                <a16:creationId xmlns:a16="http://schemas.microsoft.com/office/drawing/2014/main" id="{A232B0AC-1232-13D1-9141-E76B2EB303F2}"/>
              </a:ext>
            </a:extLst>
          </p:cNvPr>
          <p:cNvPicPr>
            <a:picLocks noChangeAspect="1"/>
          </p:cNvPicPr>
          <p:nvPr/>
        </p:nvPicPr>
        <p:blipFill>
          <a:blip r:embed="rId2"/>
          <a:stretch>
            <a:fillRect/>
          </a:stretch>
        </p:blipFill>
        <p:spPr>
          <a:xfrm>
            <a:off x="3514947" y="2357201"/>
            <a:ext cx="4984081" cy="1195203"/>
          </a:xfrm>
          <a:prstGeom prst="rect">
            <a:avLst/>
          </a:prstGeom>
        </p:spPr>
      </p:pic>
    </p:spTree>
    <p:extLst>
      <p:ext uri="{BB962C8B-B14F-4D97-AF65-F5344CB8AC3E}">
        <p14:creationId xmlns:p14="http://schemas.microsoft.com/office/powerpoint/2010/main" val="139792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10169E449BAB4194FF93B3DC6AA39B" ma:contentTypeVersion="18" ma:contentTypeDescription="Create a new document." ma:contentTypeScope="" ma:versionID="ee23bc84fadcc75d7bffa7eb3a4e035e">
  <xsd:schema xmlns:xsd="http://www.w3.org/2001/XMLSchema" xmlns:xs="http://www.w3.org/2001/XMLSchema" xmlns:p="http://schemas.microsoft.com/office/2006/metadata/properties" xmlns:ns3="27549951-b4c8-463d-bb1c-37ba9fa5011d" xmlns:ns4="f3abb6a0-0fa6-461f-9cf7-f66e5063ba35" targetNamespace="http://schemas.microsoft.com/office/2006/metadata/properties" ma:root="true" ma:fieldsID="1300603326c85639cebd1bf88d2f0d19" ns3:_="" ns4:_="">
    <xsd:import namespace="27549951-b4c8-463d-bb1c-37ba9fa5011d"/>
    <xsd:import namespace="f3abb6a0-0fa6-461f-9cf7-f66e5063ba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549951-b4c8-463d-bb1c-37ba9fa50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abb6a0-0fa6-461f-9cf7-f66e5063ba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7549951-b4c8-463d-bb1c-37ba9fa5011d" xsi:nil="true"/>
  </documentManagement>
</p:properties>
</file>

<file path=customXml/itemProps1.xml><?xml version="1.0" encoding="utf-8"?>
<ds:datastoreItem xmlns:ds="http://schemas.openxmlformats.org/officeDocument/2006/customXml" ds:itemID="{EBE8C3F6-2B37-450C-8636-87BA99B9F76A}">
  <ds:schemaRefs>
    <ds:schemaRef ds:uri="http://schemas.microsoft.com/sharepoint/v3/contenttype/forms"/>
  </ds:schemaRefs>
</ds:datastoreItem>
</file>

<file path=customXml/itemProps2.xml><?xml version="1.0" encoding="utf-8"?>
<ds:datastoreItem xmlns:ds="http://schemas.openxmlformats.org/officeDocument/2006/customXml" ds:itemID="{8E400357-F2B7-4FCB-BA9C-B7937106037D}">
  <ds:schemaRefs>
    <ds:schemaRef ds:uri="http://schemas.microsoft.com/office/2006/metadata/contentType"/>
    <ds:schemaRef ds:uri="http://schemas.microsoft.com/office/2006/metadata/properties/metaAttributes"/>
    <ds:schemaRef ds:uri="http://www.w3.org/2000/xmlns/"/>
    <ds:schemaRef ds:uri="http://www.w3.org/2001/XMLSchema"/>
    <ds:schemaRef ds:uri="27549951-b4c8-463d-bb1c-37ba9fa5011d"/>
    <ds:schemaRef ds:uri="f3abb6a0-0fa6-461f-9cf7-f66e5063ba3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334C67-DDE1-4044-BF0C-50193A697728}">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openxmlformats.org/package/2006/metadata/core-properties"/>
    <ds:schemaRef ds:uri="http://purl.org/dc/dcmitype/"/>
    <ds:schemaRef ds:uri="f3abb6a0-0fa6-461f-9cf7-f66e5063ba35"/>
    <ds:schemaRef ds:uri="27549951-b4c8-463d-bb1c-37ba9fa5011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Facet</Template>
  <TotalTime>42751</TotalTime>
  <Words>3735</Words>
  <Application>Microsoft Office PowerPoint</Application>
  <PresentationFormat>Widescreen</PresentationFormat>
  <Paragraphs>252</Paragraphs>
  <Slides>51</Slides>
  <Notes>13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Course Learning Outcomes</vt:lpstr>
      <vt:lpstr>Chapter 05: Overview</vt:lpstr>
      <vt:lpstr>Chapter 05: Videos</vt:lpstr>
      <vt:lpstr>Built-In Functions</vt:lpstr>
      <vt:lpstr>Built-In Functions</vt:lpstr>
      <vt:lpstr>Problem 1: Reshaping Rectangles</vt:lpstr>
      <vt:lpstr>Problem 1: Reshaping Rectangles</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Houston, we have a problem…</vt:lpstr>
      <vt:lpstr>Program Development</vt:lpstr>
      <vt:lpstr>Program Development</vt:lpstr>
      <vt:lpstr>Program Development</vt:lpstr>
      <vt:lpstr>Program Development</vt:lpstr>
      <vt:lpstr>Program Development: Final Code</vt:lpstr>
      <vt:lpstr>Talking Point: Who Needs Calculus?</vt:lpstr>
      <vt:lpstr>Talking Point: Who Needs Calculus?</vt:lpstr>
      <vt:lpstr>MATLAB Review</vt:lpstr>
      <vt:lpstr>MATLAB Review</vt:lpstr>
      <vt:lpstr>MATLAB Review</vt:lpstr>
      <vt:lpstr>Questions?</vt:lpstr>
      <vt:lpstr>PowerPoint Presentation</vt:lpstr>
      <vt:lpstr>Course Learning Outcomes</vt:lpstr>
      <vt:lpstr>Problem Statement: Oval Odometer</vt:lpstr>
      <vt:lpstr>Problem Statement: Oval Odometer</vt:lpstr>
      <vt:lpstr>Problem Statement: Oval Odometer</vt:lpstr>
      <vt:lpstr>Problem Statement: Oval Odometer</vt:lpstr>
      <vt:lpstr>Problem Statement: Oval Odometer</vt:lpstr>
      <vt:lpstr>Program Development</vt:lpstr>
      <vt:lpstr>Program Development</vt:lpstr>
      <vt:lpstr>Program Development</vt:lpstr>
      <vt:lpstr>Program Development</vt:lpstr>
      <vt:lpstr>Program Development</vt:lpstr>
      <vt:lpstr>Program Development</vt:lpstr>
      <vt:lpstr>Program Development: P_outer</vt:lpstr>
      <vt:lpstr>Program Development: Script</vt:lpstr>
      <vt:lpstr>Program Development: Script</vt:lpstr>
      <vt:lpstr>Program Development: Script</vt:lpstr>
      <vt:lpstr>Program Development: Final Script</vt:lpstr>
      <vt:lpstr>Talking Point: Clarity, Efﬁciency, and Abstraction Level</vt:lpstr>
      <vt:lpstr>Talking Point: Clarity, Efﬁciency, and Abstraction Level</vt:lpstr>
      <vt:lpstr>MATLAB Review</vt:lpstr>
      <vt:lpstr>MATLAB Review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1721 - Florida Poly</dc:title>
  <dc:creator>Edwar Romero-Ramirez</dc:creator>
  <cp:lastModifiedBy>Edwar Romero-Ramirez</cp:lastModifiedBy>
  <cp:revision>12</cp:revision>
  <dcterms:created xsi:type="dcterms:W3CDTF">2023-12-16T22:48:18Z</dcterms:created>
  <dcterms:modified xsi:type="dcterms:W3CDTF">2025-02-17T15:15:10Z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0x0101006C10169E449BAB4194FF93B3DC6AA39B</vt:lpwstr>
  </property>
</Properties>
</file>